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6" r:id="rId1"/>
  </p:sldMasterIdLst>
  <p:notesMasterIdLst>
    <p:notesMasterId r:id="rId43"/>
  </p:notesMasterIdLst>
  <p:sldIdLst>
    <p:sldId id="256" r:id="rId2"/>
    <p:sldId id="268" r:id="rId3"/>
    <p:sldId id="269" r:id="rId4"/>
    <p:sldId id="284" r:id="rId5"/>
    <p:sldId id="285" r:id="rId6"/>
    <p:sldId id="258" r:id="rId7"/>
    <p:sldId id="286" r:id="rId8"/>
    <p:sldId id="275" r:id="rId9"/>
    <p:sldId id="287" r:id="rId10"/>
    <p:sldId id="276" r:id="rId11"/>
    <p:sldId id="261" r:id="rId12"/>
    <p:sldId id="271" r:id="rId13"/>
    <p:sldId id="272" r:id="rId14"/>
    <p:sldId id="273" r:id="rId15"/>
    <p:sldId id="274" r:id="rId16"/>
    <p:sldId id="288" r:id="rId17"/>
    <p:sldId id="289" r:id="rId18"/>
    <p:sldId id="290" r:id="rId19"/>
    <p:sldId id="291" r:id="rId20"/>
    <p:sldId id="292" r:id="rId21"/>
    <p:sldId id="293" r:id="rId22"/>
    <p:sldId id="294" r:id="rId23"/>
    <p:sldId id="295" r:id="rId24"/>
    <p:sldId id="277" r:id="rId25"/>
    <p:sldId id="278" r:id="rId26"/>
    <p:sldId id="279" r:id="rId27"/>
    <p:sldId id="280" r:id="rId28"/>
    <p:sldId id="281" r:id="rId29"/>
    <p:sldId id="296" r:id="rId30"/>
    <p:sldId id="297" r:id="rId31"/>
    <p:sldId id="298" r:id="rId32"/>
    <p:sldId id="299" r:id="rId33"/>
    <p:sldId id="300" r:id="rId34"/>
    <p:sldId id="283" r:id="rId35"/>
    <p:sldId id="303" r:id="rId36"/>
    <p:sldId id="304" r:id="rId37"/>
    <p:sldId id="305" r:id="rId38"/>
    <p:sldId id="302" r:id="rId39"/>
    <p:sldId id="307" r:id="rId40"/>
    <p:sldId id="264" r:id="rId41"/>
    <p:sldId id="306"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60"/>
  </p:normalViewPr>
  <p:slideViewPr>
    <p:cSldViewPr>
      <p:cViewPr>
        <p:scale>
          <a:sx n="75" d="100"/>
          <a:sy n="75" d="100"/>
        </p:scale>
        <p:origin x="-1254" y="16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41C2CD6-C2A0-4057-A2D2-E02741570BE2}" type="datetimeFigureOut">
              <a:rPr lang="en-US" smtClean="0"/>
              <a:t>25-Jul-22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7A4A5E-6A2F-4249-87D7-49089A0171A6}" type="slidenum">
              <a:rPr lang="en-US" smtClean="0"/>
              <a:t>‹#›</a:t>
            </a:fld>
            <a:endParaRPr lang="en-US"/>
          </a:p>
        </p:txBody>
      </p:sp>
    </p:spTree>
    <p:extLst>
      <p:ext uri="{BB962C8B-B14F-4D97-AF65-F5344CB8AC3E}">
        <p14:creationId xmlns:p14="http://schemas.microsoft.com/office/powerpoint/2010/main" val="26592572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7A4A5E-6A2F-4249-87D7-49089A0171A6}" type="slidenum">
              <a:rPr lang="en-US" smtClean="0"/>
              <a:t>3</a:t>
            </a:fld>
            <a:endParaRPr lang="en-US"/>
          </a:p>
        </p:txBody>
      </p:sp>
    </p:spTree>
    <p:extLst>
      <p:ext uri="{BB962C8B-B14F-4D97-AF65-F5344CB8AC3E}">
        <p14:creationId xmlns:p14="http://schemas.microsoft.com/office/powerpoint/2010/main" val="915264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67A4A5E-6A2F-4249-87D7-49089A0171A6}" type="slidenum">
              <a:rPr lang="en-US" smtClean="0"/>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4222808F-1D19-4C1F-B911-DB645644A85A}" type="datetimeFigureOut">
              <a:rPr lang="en-US" smtClean="0"/>
              <a:t>25-Jul-22</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8CCE0EA9-89D2-4525-BA34-6E99D479411B}"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222808F-1D19-4C1F-B911-DB645644A85A}" type="datetimeFigureOut">
              <a:rPr lang="en-US" smtClean="0"/>
              <a:t>25-Jul-22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CE0EA9-89D2-4525-BA34-6E99D479411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222808F-1D19-4C1F-B911-DB645644A85A}" type="datetimeFigureOut">
              <a:rPr lang="en-US" smtClean="0"/>
              <a:t>25-Jul-22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CE0EA9-89D2-4525-BA34-6E99D479411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4222808F-1D19-4C1F-B911-DB645644A85A}" type="datetimeFigureOut">
              <a:rPr lang="en-US" smtClean="0"/>
              <a:t>25-Jul-22</a:t>
            </a:fld>
            <a:endParaRPr lang="en-US"/>
          </a:p>
        </p:txBody>
      </p:sp>
      <p:sp>
        <p:nvSpPr>
          <p:cNvPr id="9" name="Slide Number Placeholder 8"/>
          <p:cNvSpPr>
            <a:spLocks noGrp="1"/>
          </p:cNvSpPr>
          <p:nvPr>
            <p:ph type="sldNum" sz="quarter" idx="15"/>
          </p:nvPr>
        </p:nvSpPr>
        <p:spPr/>
        <p:txBody>
          <a:bodyPr rtlCol="0"/>
          <a:lstStyle/>
          <a:p>
            <a:fld id="{8CCE0EA9-89D2-4525-BA34-6E99D479411B}" type="slidenum">
              <a:rPr lang="en-US" smtClean="0"/>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4222808F-1D19-4C1F-B911-DB645644A85A}" type="datetimeFigureOut">
              <a:rPr lang="en-US" smtClean="0"/>
              <a:t>25-Jul-22</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8CCE0EA9-89D2-4525-BA34-6E99D479411B}"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4222808F-1D19-4C1F-B911-DB645644A85A}" type="datetimeFigureOut">
              <a:rPr lang="en-US" smtClean="0"/>
              <a:t>25-Jul-22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CE0EA9-89D2-4525-BA34-6E99D479411B}" type="slidenum">
              <a:rPr lang="en-US" smtClean="0"/>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4222808F-1D19-4C1F-B911-DB645644A85A}" type="datetimeFigureOut">
              <a:rPr lang="en-US" smtClean="0"/>
              <a:t>25-Jul-22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CE0EA9-89D2-4525-BA34-6E99D479411B}" type="slidenum">
              <a:rPr lang="en-US" smtClean="0"/>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4222808F-1D19-4C1F-B911-DB645644A85A}" type="datetimeFigureOut">
              <a:rPr lang="en-US" smtClean="0"/>
              <a:t>25-Jul-22</a:t>
            </a:fld>
            <a:endParaRPr lang="en-US"/>
          </a:p>
        </p:txBody>
      </p:sp>
      <p:sp>
        <p:nvSpPr>
          <p:cNvPr id="7" name="Slide Number Placeholder 6"/>
          <p:cNvSpPr>
            <a:spLocks noGrp="1"/>
          </p:cNvSpPr>
          <p:nvPr>
            <p:ph type="sldNum" sz="quarter" idx="11"/>
          </p:nvPr>
        </p:nvSpPr>
        <p:spPr/>
        <p:txBody>
          <a:bodyPr rtlCol="0"/>
          <a:lstStyle/>
          <a:p>
            <a:fld id="{8CCE0EA9-89D2-4525-BA34-6E99D479411B}" type="slidenum">
              <a:rPr lang="en-US" smtClean="0"/>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22808F-1D19-4C1F-B911-DB645644A85A}" type="datetimeFigureOut">
              <a:rPr lang="en-US" smtClean="0"/>
              <a:t>25-Jul-22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CE0EA9-89D2-4525-BA34-6E99D479411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4222808F-1D19-4C1F-B911-DB645644A85A}" type="datetimeFigureOut">
              <a:rPr lang="en-US" smtClean="0"/>
              <a:t>25-Jul-22</a:t>
            </a:fld>
            <a:endParaRPr lang="en-US"/>
          </a:p>
        </p:txBody>
      </p:sp>
      <p:sp>
        <p:nvSpPr>
          <p:cNvPr id="22" name="Slide Number Placeholder 21"/>
          <p:cNvSpPr>
            <a:spLocks noGrp="1"/>
          </p:cNvSpPr>
          <p:nvPr>
            <p:ph type="sldNum" sz="quarter" idx="15"/>
          </p:nvPr>
        </p:nvSpPr>
        <p:spPr/>
        <p:txBody>
          <a:bodyPr rtlCol="0"/>
          <a:lstStyle/>
          <a:p>
            <a:fld id="{8CCE0EA9-89D2-4525-BA34-6E99D479411B}" type="slidenum">
              <a:rPr lang="en-US" smtClean="0"/>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4222808F-1D19-4C1F-B911-DB645644A85A}" type="datetimeFigureOut">
              <a:rPr lang="en-US" smtClean="0"/>
              <a:t>25-Jul-22</a:t>
            </a:fld>
            <a:endParaRPr lang="en-US"/>
          </a:p>
        </p:txBody>
      </p:sp>
      <p:sp>
        <p:nvSpPr>
          <p:cNvPr id="18" name="Slide Number Placeholder 17"/>
          <p:cNvSpPr>
            <a:spLocks noGrp="1"/>
          </p:cNvSpPr>
          <p:nvPr>
            <p:ph type="sldNum" sz="quarter" idx="11"/>
          </p:nvPr>
        </p:nvSpPr>
        <p:spPr/>
        <p:txBody>
          <a:bodyPr rtlCol="0"/>
          <a:lstStyle/>
          <a:p>
            <a:fld id="{8CCE0EA9-89D2-4525-BA34-6E99D479411B}" type="slidenum">
              <a:rPr lang="en-US" smtClean="0"/>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4222808F-1D19-4C1F-B911-DB645644A85A}" type="datetimeFigureOut">
              <a:rPr lang="en-US" smtClean="0"/>
              <a:t>25-Jul-22</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8CCE0EA9-89D2-4525-BA34-6E99D479411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kaggle.com/" TargetMode="External"/><Relationship Id="rId2" Type="http://schemas.openxmlformats.org/officeDocument/2006/relationships/hyperlink" Target="https://scikit-learn.org/" TargetMode="External"/><Relationship Id="rId1" Type="http://schemas.openxmlformats.org/officeDocument/2006/relationships/slideLayout" Target="../slideLayouts/slideLayout2.xml"/><Relationship Id="rId4" Type="http://schemas.openxmlformats.org/officeDocument/2006/relationships/hyperlink" Target="http://www.google.com/"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990600"/>
            <a:ext cx="6172200" cy="1143000"/>
          </a:xfrm>
        </p:spPr>
        <p:txBody>
          <a:bodyPr/>
          <a:lstStyle/>
          <a:p>
            <a:r>
              <a:rPr lang="en-US" dirty="0"/>
              <a:t>Flight Ticket Price Prediction</a:t>
            </a:r>
          </a:p>
        </p:txBody>
      </p:sp>
      <p:sp>
        <p:nvSpPr>
          <p:cNvPr id="3" name="Subtitle 2"/>
          <p:cNvSpPr>
            <a:spLocks noGrp="1"/>
          </p:cNvSpPr>
          <p:nvPr>
            <p:ph type="subTitle" idx="1"/>
          </p:nvPr>
        </p:nvSpPr>
        <p:spPr>
          <a:xfrm>
            <a:off x="4495800" y="4724400"/>
            <a:ext cx="3962400" cy="1676400"/>
          </a:xfrm>
        </p:spPr>
        <p:txBody>
          <a:bodyPr/>
          <a:lstStyle/>
          <a:p>
            <a:r>
              <a:rPr lang="en-US" dirty="0">
                <a:solidFill>
                  <a:schemeClr val="tx1"/>
                </a:solidFill>
              </a:rPr>
              <a:t>By </a:t>
            </a:r>
          </a:p>
          <a:p>
            <a:r>
              <a:rPr lang="en-US" dirty="0" smtClean="0">
                <a:solidFill>
                  <a:schemeClr val="tx1"/>
                </a:solidFill>
              </a:rPr>
              <a:t>VANISREE P G</a:t>
            </a:r>
            <a:endParaRPr lang="en-US"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F983944-482C-4ACC-B472-BA4628542016}"/>
              </a:ext>
            </a:extLst>
          </p:cNvPr>
          <p:cNvSpPr>
            <a:spLocks noGrp="1"/>
          </p:cNvSpPr>
          <p:nvPr>
            <p:ph type="title"/>
          </p:nvPr>
        </p:nvSpPr>
        <p:spPr>
          <a:xfrm>
            <a:off x="457200" y="76200"/>
            <a:ext cx="7467600" cy="1219200"/>
          </a:xfrm>
        </p:spPr>
        <p:txBody>
          <a:bodyPr>
            <a:normAutofit fontScale="90000"/>
          </a:bodyPr>
          <a:lstStyle/>
          <a:p>
            <a:r>
              <a:rPr lang="en-IN" sz="4400" dirty="0" smtClean="0">
                <a:effectLst/>
                <a:latin typeface="Calibri" panose="020F0502020204030204" pitchFamily="34" charset="0"/>
                <a:ea typeface="Calibri" panose="020F0502020204030204" pitchFamily="34" charset="0"/>
                <a:cs typeface="Times New Roman" panose="02020603050405020304" pitchFamily="18" charset="0"/>
              </a:rPr>
              <a:t/>
            </a:r>
            <a:br>
              <a:rPr lang="en-IN" sz="4400" dirty="0" smtClean="0">
                <a:effectLst/>
                <a:latin typeface="Calibri" panose="020F0502020204030204" pitchFamily="34" charset="0"/>
                <a:ea typeface="Calibri" panose="020F0502020204030204" pitchFamily="34" charset="0"/>
                <a:cs typeface="Times New Roman" panose="02020603050405020304" pitchFamily="18" charset="0"/>
              </a:rPr>
            </a:br>
            <a:r>
              <a:rPr lang="en-IN" sz="4400" dirty="0">
                <a:latin typeface="Calibri" panose="020F0502020204030204" pitchFamily="34" charset="0"/>
                <a:ea typeface="Calibri" panose="020F0502020204030204" pitchFamily="34" charset="0"/>
                <a:cs typeface="Times New Roman" panose="02020603050405020304" pitchFamily="18" charset="0"/>
              </a:rPr>
              <a:t/>
            </a:r>
            <a:br>
              <a:rPr lang="en-IN" sz="4400" dirty="0">
                <a:latin typeface="Calibri" panose="020F0502020204030204" pitchFamily="34" charset="0"/>
                <a:ea typeface="Calibri" panose="020F0502020204030204" pitchFamily="34" charset="0"/>
                <a:cs typeface="Times New Roman" panose="02020603050405020304" pitchFamily="18" charset="0"/>
              </a:rPr>
            </a:br>
            <a:r>
              <a:rPr lang="en-IN" sz="4400" dirty="0" smtClean="0">
                <a:latin typeface="Calibri" panose="020F0502020204030204" pitchFamily="34" charset="0"/>
                <a:ea typeface="Calibri" panose="020F0502020204030204" pitchFamily="34" charset="0"/>
                <a:cs typeface="Times New Roman" panose="02020603050405020304" pitchFamily="18" charset="0"/>
              </a:rPr>
              <a:t/>
            </a:r>
            <a:br>
              <a:rPr lang="en-IN" sz="4400" dirty="0" smtClean="0">
                <a:latin typeface="Calibri" panose="020F0502020204030204" pitchFamily="34" charset="0"/>
                <a:ea typeface="Calibri" panose="020F0502020204030204" pitchFamily="34" charset="0"/>
                <a:cs typeface="Times New Roman" panose="02020603050405020304" pitchFamily="18" charset="0"/>
              </a:rPr>
            </a:br>
            <a:r>
              <a:rPr lang="en-IN" sz="4400" dirty="0">
                <a:latin typeface="Calibri" panose="020F0502020204030204" pitchFamily="34" charset="0"/>
                <a:ea typeface="Calibri" panose="020F0502020204030204" pitchFamily="34" charset="0"/>
                <a:cs typeface="Times New Roman" panose="02020603050405020304" pitchFamily="18" charset="0"/>
              </a:rPr>
              <a:t/>
            </a:r>
            <a:br>
              <a:rPr lang="en-IN" sz="4400" dirty="0">
                <a:latin typeface="Calibri" panose="020F0502020204030204" pitchFamily="34" charset="0"/>
                <a:ea typeface="Calibri" panose="020F0502020204030204" pitchFamily="34" charset="0"/>
                <a:cs typeface="Times New Roman" panose="02020603050405020304" pitchFamily="18" charset="0"/>
              </a:rPr>
            </a:br>
            <a:r>
              <a:rPr lang="en-IN" sz="4400" dirty="0" smtClean="0">
                <a:latin typeface="Calibri" panose="020F0502020204030204" pitchFamily="34" charset="0"/>
                <a:ea typeface="Calibri" panose="020F0502020204030204" pitchFamily="34" charset="0"/>
                <a:cs typeface="Times New Roman" panose="02020603050405020304" pitchFamily="18" charset="0"/>
              </a:rPr>
              <a:t/>
            </a:r>
            <a:br>
              <a:rPr lang="en-IN" sz="4400" dirty="0" smtClean="0">
                <a:latin typeface="Calibri" panose="020F0502020204030204" pitchFamily="34" charset="0"/>
                <a:ea typeface="Calibri" panose="020F0502020204030204" pitchFamily="34" charset="0"/>
                <a:cs typeface="Times New Roman" panose="02020603050405020304" pitchFamily="18" charset="0"/>
              </a:rPr>
            </a:br>
            <a:r>
              <a:rPr lang="en-IN" sz="4400" dirty="0">
                <a:latin typeface="Calibri" panose="020F0502020204030204" pitchFamily="34" charset="0"/>
                <a:ea typeface="Calibri" panose="020F0502020204030204" pitchFamily="34" charset="0"/>
                <a:cs typeface="Times New Roman" panose="02020603050405020304" pitchFamily="18" charset="0"/>
              </a:rPr>
              <a:t/>
            </a:r>
            <a:br>
              <a:rPr lang="en-IN" sz="4400" dirty="0">
                <a:latin typeface="Calibri" panose="020F0502020204030204" pitchFamily="34" charset="0"/>
                <a:ea typeface="Calibri" panose="020F0502020204030204" pitchFamily="34" charset="0"/>
                <a:cs typeface="Times New Roman" panose="02020603050405020304" pitchFamily="18" charset="0"/>
              </a:rPr>
            </a:br>
            <a:r>
              <a:rPr lang="en-IN" sz="4400" dirty="0" smtClean="0">
                <a:latin typeface="Calibri" panose="020F0502020204030204" pitchFamily="34" charset="0"/>
                <a:ea typeface="Calibri" panose="020F0502020204030204" pitchFamily="34" charset="0"/>
                <a:cs typeface="Times New Roman" panose="02020603050405020304" pitchFamily="18" charset="0"/>
              </a:rPr>
              <a:t/>
            </a:r>
            <a:br>
              <a:rPr lang="en-IN" sz="4400" dirty="0" smtClean="0">
                <a:latin typeface="Calibri" panose="020F0502020204030204" pitchFamily="34" charset="0"/>
                <a:ea typeface="Calibri" panose="020F0502020204030204" pitchFamily="34" charset="0"/>
                <a:cs typeface="Times New Roman" panose="02020603050405020304" pitchFamily="18" charset="0"/>
              </a:rPr>
            </a:br>
            <a:r>
              <a:rPr lang="en-IN" sz="3100" b="1" dirty="0" smtClean="0">
                <a:latin typeface="Times New Roman" pitchFamily="18" charset="0"/>
                <a:ea typeface="Calibri" panose="020F0502020204030204" pitchFamily="34" charset="0"/>
                <a:cs typeface="Times New Roman" pitchFamily="18" charset="0"/>
              </a:rPr>
              <a:t>Data </a:t>
            </a:r>
            <a:r>
              <a:rPr lang="en-IN" sz="3100" b="1" dirty="0">
                <a:latin typeface="Times New Roman" pitchFamily="18" charset="0"/>
                <a:ea typeface="Calibri" panose="020F0502020204030204" pitchFamily="34" charset="0"/>
                <a:cs typeface="Times New Roman" pitchFamily="18" charset="0"/>
              </a:rPr>
              <a:t>Inputs- Logic- Output Relationships</a:t>
            </a:r>
            <a:r>
              <a:rPr lang="en-IN" sz="3100" b="1" dirty="0">
                <a:effectLst/>
                <a:latin typeface="Times New Roman" pitchFamily="18" charset="0"/>
                <a:ea typeface="Calibri" panose="020F0502020204030204" pitchFamily="34" charset="0"/>
                <a:cs typeface="Times New Roman" pitchFamily="18" charset="0"/>
              </a:rPr>
              <a:t/>
            </a:r>
            <a:br>
              <a:rPr lang="en-IN" sz="3100" b="1" dirty="0">
                <a:effectLst/>
                <a:latin typeface="Times New Roman" pitchFamily="18" charset="0"/>
                <a:ea typeface="Calibri" panose="020F0502020204030204" pitchFamily="34" charset="0"/>
                <a:cs typeface="Times New Roman" pitchFamily="18" charset="0"/>
              </a:rPr>
            </a:br>
            <a:endParaRPr lang="en-IN" sz="3100" b="1" dirty="0">
              <a:latin typeface="Times New Roman" pitchFamily="18" charset="0"/>
              <a:cs typeface="Times New Roman" pitchFamily="18" charset="0"/>
            </a:endParaRPr>
          </a:p>
        </p:txBody>
      </p:sp>
      <p:sp>
        <p:nvSpPr>
          <p:cNvPr id="3" name="Content Placeholder 2">
            <a:extLst>
              <a:ext uri="{FF2B5EF4-FFF2-40B4-BE49-F238E27FC236}">
                <a16:creationId xmlns="" xmlns:a16="http://schemas.microsoft.com/office/drawing/2014/main" id="{EEE4FDA7-7324-4AD6-BCD7-334726CE4F4B}"/>
              </a:ext>
            </a:extLst>
          </p:cNvPr>
          <p:cNvSpPr>
            <a:spLocks noGrp="1"/>
          </p:cNvSpPr>
          <p:nvPr>
            <p:ph sz="quarter" idx="1"/>
          </p:nvPr>
        </p:nvSpPr>
        <p:spPr>
          <a:xfrm>
            <a:off x="457200" y="990600"/>
            <a:ext cx="7467600" cy="5483352"/>
          </a:xfrm>
        </p:spPr>
        <p:txBody>
          <a:bodyPr>
            <a:normAutofit fontScale="92500" lnSpcReduction="20000"/>
          </a:bodyPr>
          <a:lstStyle/>
          <a:p>
            <a:pPr algn="just">
              <a:lnSpc>
                <a:spcPct val="150000"/>
              </a:lnSpc>
              <a:buFont typeface="Courier New" pitchFamily="49" charset="0"/>
              <a:buChar char="o"/>
            </a:pPr>
            <a:r>
              <a:rPr lang="en-IN" sz="2000" dirty="0" smtClean="0">
                <a:latin typeface="Times New Roman" pitchFamily="18" charset="0"/>
                <a:cs typeface="Times New Roman" pitchFamily="18" charset="0"/>
              </a:rPr>
              <a:t>input </a:t>
            </a:r>
            <a:r>
              <a:rPr lang="en-IN" sz="2000" dirty="0">
                <a:latin typeface="Times New Roman" pitchFamily="18" charset="0"/>
                <a:cs typeface="Times New Roman" pitchFamily="18" charset="0"/>
              </a:rPr>
              <a:t>data contains 2103 rows and 10 columns.</a:t>
            </a:r>
            <a:endParaRPr lang="en-US" sz="2000" dirty="0">
              <a:latin typeface="Times New Roman" pitchFamily="18" charset="0"/>
              <a:cs typeface="Times New Roman" pitchFamily="18" charset="0"/>
            </a:endParaRPr>
          </a:p>
          <a:p>
            <a:pPr algn="just">
              <a:lnSpc>
                <a:spcPct val="150000"/>
              </a:lnSpc>
              <a:buFont typeface="Courier New" pitchFamily="49" charset="0"/>
              <a:buChar char="o"/>
            </a:pPr>
            <a:r>
              <a:rPr lang="en-IN" sz="2000" dirty="0">
                <a:latin typeface="Times New Roman" pitchFamily="18" charset="0"/>
                <a:cs typeface="Times New Roman" pitchFamily="18" charset="0"/>
              </a:rPr>
              <a:t>Predictor variable are</a:t>
            </a:r>
            <a:r>
              <a:rPr lang="en-IN" sz="2000" dirty="0" smtClean="0">
                <a:latin typeface="Times New Roman" pitchFamily="18" charset="0"/>
                <a:cs typeface="Times New Roman" pitchFamily="18" charset="0"/>
              </a:rPr>
              <a:t>,</a:t>
            </a:r>
          </a:p>
          <a:p>
            <a:pPr algn="just">
              <a:lnSpc>
                <a:spcPct val="150000"/>
              </a:lnSpc>
              <a:buFont typeface="Arial" pitchFamily="34" charset="0"/>
              <a:buChar char="•"/>
            </a:pPr>
            <a:r>
              <a:rPr lang="en-US" sz="2000" dirty="0" smtClean="0">
                <a:latin typeface="Times New Roman" pitchFamily="18" charset="0"/>
                <a:cs typeface="Times New Roman" pitchFamily="18" charset="0"/>
              </a:rPr>
              <a:t> Airline</a:t>
            </a:r>
            <a:r>
              <a:rPr lang="en-US" sz="2000" dirty="0">
                <a:latin typeface="Times New Roman" pitchFamily="18" charset="0"/>
                <a:cs typeface="Times New Roman" pitchFamily="18" charset="0"/>
              </a:rPr>
              <a:t>: Name of the airline used for </a:t>
            </a:r>
            <a:r>
              <a:rPr lang="en-US" sz="2000" dirty="0" smtClean="0">
                <a:latin typeface="Times New Roman" pitchFamily="18" charset="0"/>
                <a:cs typeface="Times New Roman" pitchFamily="18" charset="0"/>
              </a:rPr>
              <a:t>traveling</a:t>
            </a:r>
          </a:p>
          <a:p>
            <a:pPr algn="just">
              <a:lnSpc>
                <a:spcPct val="150000"/>
              </a:lnSpc>
              <a:buFont typeface="Arial" pitchFamily="34" charset="0"/>
              <a:buChar char="•"/>
            </a:pPr>
            <a:r>
              <a:rPr lang="en-US" sz="2000" dirty="0" err="1" smtClean="0">
                <a:latin typeface="Times New Roman" pitchFamily="18" charset="0"/>
                <a:cs typeface="Times New Roman" pitchFamily="18" charset="0"/>
              </a:rPr>
              <a:t>Date_of_Journey</a:t>
            </a:r>
            <a:r>
              <a:rPr lang="en-US" sz="2000" dirty="0" smtClean="0">
                <a:latin typeface="Times New Roman" pitchFamily="18" charset="0"/>
                <a:cs typeface="Times New Roman" pitchFamily="18" charset="0"/>
              </a:rPr>
              <a:t>: Date at which a person traveled</a:t>
            </a:r>
          </a:p>
          <a:p>
            <a:pPr algn="just">
              <a:lnSpc>
                <a:spcPct val="150000"/>
              </a:lnSpc>
              <a:buFont typeface="Arial" pitchFamily="34" charset="0"/>
              <a:buChar char="•"/>
            </a:pPr>
            <a:r>
              <a:rPr lang="en-US" sz="2000" dirty="0" smtClean="0">
                <a:latin typeface="Times New Roman" pitchFamily="18" charset="0"/>
                <a:cs typeface="Times New Roman" pitchFamily="18" charset="0"/>
              </a:rPr>
              <a:t>Source</a:t>
            </a:r>
            <a:r>
              <a:rPr lang="en-US" sz="2000" dirty="0">
                <a:latin typeface="Times New Roman" pitchFamily="18" charset="0"/>
                <a:cs typeface="Times New Roman" pitchFamily="18" charset="0"/>
              </a:rPr>
              <a:t>: Starting location of </a:t>
            </a:r>
            <a:r>
              <a:rPr lang="en-US" sz="2000" dirty="0" smtClean="0">
                <a:latin typeface="Times New Roman" pitchFamily="18" charset="0"/>
                <a:cs typeface="Times New Roman" pitchFamily="18" charset="0"/>
              </a:rPr>
              <a:t>flight</a:t>
            </a:r>
          </a:p>
          <a:p>
            <a:pPr algn="just">
              <a:lnSpc>
                <a:spcPct val="150000"/>
              </a:lnSpc>
              <a:buFont typeface="Arial" pitchFamily="34" charset="0"/>
              <a:buChar char="•"/>
            </a:pPr>
            <a:r>
              <a:rPr lang="en-US" sz="2000" dirty="0" smtClean="0">
                <a:latin typeface="Times New Roman" pitchFamily="18" charset="0"/>
                <a:cs typeface="Times New Roman" pitchFamily="18" charset="0"/>
              </a:rPr>
              <a:t>Destination</a:t>
            </a:r>
            <a:r>
              <a:rPr lang="en-US" sz="2000" dirty="0">
                <a:latin typeface="Times New Roman" pitchFamily="18" charset="0"/>
                <a:cs typeface="Times New Roman" pitchFamily="18" charset="0"/>
              </a:rPr>
              <a:t>: Ending location of </a:t>
            </a:r>
            <a:r>
              <a:rPr lang="en-US" sz="2000" dirty="0" smtClean="0">
                <a:latin typeface="Times New Roman" pitchFamily="18" charset="0"/>
                <a:cs typeface="Times New Roman" pitchFamily="18" charset="0"/>
              </a:rPr>
              <a:t>flight</a:t>
            </a:r>
          </a:p>
          <a:p>
            <a:pPr algn="just">
              <a:lnSpc>
                <a:spcPct val="150000"/>
              </a:lnSpc>
              <a:buFont typeface="Arial" pitchFamily="34" charset="0"/>
              <a:buChar char="•"/>
            </a:pPr>
            <a:r>
              <a:rPr lang="en-US" sz="2000" dirty="0" err="1" smtClean="0">
                <a:latin typeface="Times New Roman" pitchFamily="18" charset="0"/>
                <a:cs typeface="Times New Roman" pitchFamily="18" charset="0"/>
              </a:rPr>
              <a:t>Dep_Time</a:t>
            </a:r>
            <a:r>
              <a:rPr lang="en-US" sz="2000" dirty="0">
                <a:latin typeface="Times New Roman" pitchFamily="18" charset="0"/>
                <a:cs typeface="Times New Roman" pitchFamily="18" charset="0"/>
              </a:rPr>
              <a:t>: Departure time of flight from starting </a:t>
            </a:r>
            <a:r>
              <a:rPr lang="en-US" sz="2000" dirty="0" smtClean="0">
                <a:latin typeface="Times New Roman" pitchFamily="18" charset="0"/>
                <a:cs typeface="Times New Roman" pitchFamily="18" charset="0"/>
              </a:rPr>
              <a:t>location</a:t>
            </a:r>
          </a:p>
          <a:p>
            <a:pPr algn="just">
              <a:lnSpc>
                <a:spcPct val="150000"/>
              </a:lnSpc>
              <a:buFont typeface="Arial" pitchFamily="34" charset="0"/>
              <a:buChar char="•"/>
            </a:pPr>
            <a:r>
              <a:rPr lang="en-US" sz="2000" dirty="0" err="1" smtClean="0">
                <a:latin typeface="Times New Roman" pitchFamily="18" charset="0"/>
                <a:cs typeface="Times New Roman" pitchFamily="18" charset="0"/>
              </a:rPr>
              <a:t>Arr_Time</a:t>
            </a:r>
            <a:r>
              <a:rPr lang="en-US" sz="2000" dirty="0">
                <a:latin typeface="Times New Roman" pitchFamily="18" charset="0"/>
                <a:cs typeface="Times New Roman" pitchFamily="18" charset="0"/>
              </a:rPr>
              <a:t>: Arrival time of flight at </a:t>
            </a:r>
            <a:r>
              <a:rPr lang="en-US" sz="2000" dirty="0" smtClean="0">
                <a:latin typeface="Times New Roman" pitchFamily="18" charset="0"/>
                <a:cs typeface="Times New Roman" pitchFamily="18" charset="0"/>
              </a:rPr>
              <a:t>destination</a:t>
            </a:r>
          </a:p>
          <a:p>
            <a:pPr algn="just">
              <a:lnSpc>
                <a:spcPct val="150000"/>
              </a:lnSpc>
              <a:buFont typeface="Arial" pitchFamily="34" charset="0"/>
              <a:buChar char="•"/>
            </a:pPr>
            <a:r>
              <a:rPr lang="en-US" sz="2000" dirty="0" smtClean="0">
                <a:latin typeface="Times New Roman" pitchFamily="18" charset="0"/>
                <a:cs typeface="Times New Roman" pitchFamily="18" charset="0"/>
              </a:rPr>
              <a:t>Duration</a:t>
            </a:r>
            <a:r>
              <a:rPr lang="en-US" sz="2000" dirty="0">
                <a:latin typeface="Times New Roman" pitchFamily="18" charset="0"/>
                <a:cs typeface="Times New Roman" pitchFamily="18" charset="0"/>
              </a:rPr>
              <a:t>: Duration of flight in </a:t>
            </a:r>
            <a:r>
              <a:rPr lang="en-US" sz="2000" dirty="0" smtClean="0">
                <a:latin typeface="Times New Roman" pitchFamily="18" charset="0"/>
                <a:cs typeface="Times New Roman" pitchFamily="18" charset="0"/>
              </a:rPr>
              <a:t>hours/minutes</a:t>
            </a:r>
          </a:p>
          <a:p>
            <a:pPr algn="just">
              <a:lnSpc>
                <a:spcPct val="150000"/>
              </a:lnSpc>
              <a:buFont typeface="Arial" pitchFamily="34" charset="0"/>
              <a:buChar char="•"/>
            </a:pPr>
            <a:r>
              <a:rPr lang="en-US" sz="2000" dirty="0" err="1" smtClean="0">
                <a:latin typeface="Times New Roman" pitchFamily="18" charset="0"/>
                <a:cs typeface="Times New Roman" pitchFamily="18" charset="0"/>
              </a:rPr>
              <a:t>Total_Stops</a:t>
            </a:r>
            <a:r>
              <a:rPr lang="en-US" sz="2000" dirty="0">
                <a:latin typeface="Times New Roman" pitchFamily="18" charset="0"/>
                <a:cs typeface="Times New Roman" pitchFamily="18" charset="0"/>
              </a:rPr>
              <a:t>: Number of total stops flight took before landing at the destination</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a:p>
            <a:pPr algn="just">
              <a:lnSpc>
                <a:spcPct val="150000"/>
              </a:lnSpc>
              <a:buFont typeface="Courier New" pitchFamily="49" charset="0"/>
              <a:buChar char="o"/>
            </a:pPr>
            <a:r>
              <a:rPr lang="en-IN" sz="2000" dirty="0" smtClean="0">
                <a:latin typeface="Times New Roman" pitchFamily="18" charset="0"/>
                <a:cs typeface="Times New Roman" pitchFamily="18" charset="0"/>
              </a:rPr>
              <a:t>Target </a:t>
            </a:r>
            <a:r>
              <a:rPr lang="en-IN" sz="2000" dirty="0">
                <a:latin typeface="Times New Roman" pitchFamily="18" charset="0"/>
                <a:cs typeface="Times New Roman" pitchFamily="18" charset="0"/>
              </a:rPr>
              <a:t>variable is Price of the flight ticket</a:t>
            </a:r>
            <a:endParaRPr lang="en-US" sz="2000" dirty="0">
              <a:latin typeface="Times New Roman" pitchFamily="18" charset="0"/>
              <a:cs typeface="Times New Roman" pitchFamily="18" charset="0"/>
            </a:endParaRPr>
          </a:p>
          <a:p>
            <a:endParaRPr lang="en-IN" dirty="0"/>
          </a:p>
        </p:txBody>
      </p:sp>
    </p:spTree>
    <p:extLst>
      <p:ext uri="{BB962C8B-B14F-4D97-AF65-F5344CB8AC3E}">
        <p14:creationId xmlns:p14="http://schemas.microsoft.com/office/powerpoint/2010/main" val="3790430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3200" b="1" dirty="0" smtClean="0">
                <a:latin typeface="Times New Roman" pitchFamily="18" charset="0"/>
                <a:cs typeface="Times New Roman" pitchFamily="18" charset="0"/>
              </a:rPr>
              <a:t>                     MODELS </a:t>
            </a:r>
            <a:r>
              <a:rPr lang="en-US" sz="3200" b="1" dirty="0">
                <a:latin typeface="Times New Roman" pitchFamily="18" charset="0"/>
                <a:cs typeface="Times New Roman" pitchFamily="18" charset="0"/>
              </a:rPr>
              <a:t>USED</a:t>
            </a:r>
            <a:br>
              <a:rPr lang="en-US" sz="3200" b="1" dirty="0">
                <a:latin typeface="Times New Roman" pitchFamily="18" charset="0"/>
                <a:cs typeface="Times New Roman" pitchFamily="18" charset="0"/>
              </a:rPr>
            </a:br>
            <a:endParaRPr lang="en-US" sz="3200" b="1" dirty="0">
              <a:latin typeface="Times New Roman" pitchFamily="18" charset="0"/>
              <a:cs typeface="Times New Roman" pitchFamily="18" charset="0"/>
            </a:endParaRPr>
          </a:p>
        </p:txBody>
      </p:sp>
      <p:sp>
        <p:nvSpPr>
          <p:cNvPr id="5" name="Content Placeholder 4"/>
          <p:cNvSpPr>
            <a:spLocks noGrp="1"/>
          </p:cNvSpPr>
          <p:nvPr>
            <p:ph sz="quarter" idx="1"/>
          </p:nvPr>
        </p:nvSpPr>
        <p:spPr>
          <a:xfrm>
            <a:off x="457200" y="1066800"/>
            <a:ext cx="7467600" cy="5407152"/>
          </a:xfrm>
        </p:spPr>
        <p:txBody>
          <a:bodyPr>
            <a:normAutofit fontScale="85000" lnSpcReduction="20000"/>
          </a:bodyPr>
          <a:lstStyle/>
          <a:p>
            <a:pPr marL="400050" indent="-285750">
              <a:lnSpc>
                <a:spcPct val="107000"/>
              </a:lnSpc>
              <a:spcAft>
                <a:spcPts val="800"/>
              </a:spcAft>
            </a:pPr>
            <a:r>
              <a:rPr lang="en-IN" sz="2000" b="1" dirty="0">
                <a:effectLst/>
                <a:latin typeface="Times New Roman" pitchFamily="18" charset="0"/>
                <a:ea typeface="Calibri" panose="020F0502020204030204" pitchFamily="34" charset="0"/>
                <a:cs typeface="Times New Roman" pitchFamily="18" charset="0"/>
              </a:rPr>
              <a:t>Regression  Model with following </a:t>
            </a:r>
            <a:r>
              <a:rPr lang="en-IN" sz="2000" b="1" dirty="0" smtClean="0">
                <a:effectLst/>
                <a:latin typeface="Times New Roman" pitchFamily="18" charset="0"/>
                <a:ea typeface="Calibri" panose="020F0502020204030204" pitchFamily="34" charset="0"/>
                <a:cs typeface="Times New Roman" pitchFamily="18" charset="0"/>
              </a:rPr>
              <a:t>algorithms</a:t>
            </a:r>
          </a:p>
          <a:p>
            <a:pPr marL="400050" indent="-285750">
              <a:lnSpc>
                <a:spcPct val="107000"/>
              </a:lnSpc>
              <a:spcAft>
                <a:spcPts val="800"/>
              </a:spcAft>
              <a:buFont typeface="Wingdings" pitchFamily="2" charset="2"/>
              <a:buChar char="q"/>
            </a:pPr>
            <a:r>
              <a:rPr lang="en-US" sz="2000" dirty="0" smtClean="0">
                <a:effectLst/>
                <a:latin typeface="Times New Roman" pitchFamily="18" charset="0"/>
                <a:ea typeface="Calibri" panose="020F0502020204030204" pitchFamily="34" charset="0"/>
                <a:cs typeface="Times New Roman" pitchFamily="18" charset="0"/>
              </a:rPr>
              <a:t>Linear Regression</a:t>
            </a:r>
          </a:p>
          <a:p>
            <a:pPr marL="400050" indent="-285750">
              <a:lnSpc>
                <a:spcPct val="107000"/>
              </a:lnSpc>
              <a:spcAft>
                <a:spcPts val="800"/>
              </a:spcAft>
              <a:buFont typeface="Wingdings" pitchFamily="2" charset="2"/>
              <a:buChar char="q"/>
            </a:pPr>
            <a:r>
              <a:rPr lang="en-US" sz="2000" dirty="0" smtClean="0">
                <a:effectLst/>
                <a:latin typeface="Times New Roman" pitchFamily="18" charset="0"/>
                <a:ea typeface="Calibri" panose="020F0502020204030204" pitchFamily="34" charset="0"/>
                <a:cs typeface="Times New Roman" pitchFamily="18" charset="0"/>
              </a:rPr>
              <a:t>Decision Tree Regression</a:t>
            </a:r>
            <a:endParaRPr lang="en-US" sz="2000" dirty="0" smtClean="0">
              <a:effectLst/>
              <a:latin typeface="Times New Roman" pitchFamily="18" charset="0"/>
              <a:ea typeface="Calibri" panose="020F0502020204030204" pitchFamily="34" charset="0"/>
              <a:cs typeface="Times New Roman" pitchFamily="18" charset="0"/>
            </a:endParaRPr>
          </a:p>
          <a:p>
            <a:pPr marL="400050" indent="-285750">
              <a:lnSpc>
                <a:spcPct val="107000"/>
              </a:lnSpc>
              <a:spcAft>
                <a:spcPts val="800"/>
              </a:spcAft>
              <a:buFont typeface="Wingdings" pitchFamily="2" charset="2"/>
              <a:buChar char="q"/>
            </a:pPr>
            <a:r>
              <a:rPr lang="en-US" sz="2000" dirty="0" smtClean="0">
                <a:effectLst/>
                <a:latin typeface="Times New Roman" pitchFamily="18" charset="0"/>
                <a:ea typeface="Calibri" panose="020F0502020204030204" pitchFamily="34" charset="0"/>
                <a:cs typeface="Times New Roman" pitchFamily="18" charset="0"/>
              </a:rPr>
              <a:t>Random forest </a:t>
            </a:r>
            <a:r>
              <a:rPr lang="en-US" sz="2000" dirty="0" smtClean="0">
                <a:effectLst/>
                <a:latin typeface="Times New Roman" pitchFamily="18" charset="0"/>
                <a:ea typeface="Calibri" panose="020F0502020204030204" pitchFamily="34" charset="0"/>
                <a:cs typeface="Times New Roman" pitchFamily="18" charset="0"/>
              </a:rPr>
              <a:t>regression</a:t>
            </a:r>
            <a:endParaRPr lang="en-US" sz="2000" dirty="0" smtClean="0">
              <a:effectLst/>
              <a:latin typeface="Times New Roman" pitchFamily="18" charset="0"/>
              <a:ea typeface="Calibri" panose="020F0502020204030204" pitchFamily="34" charset="0"/>
              <a:cs typeface="Times New Roman" pitchFamily="18" charset="0"/>
            </a:endParaRPr>
          </a:p>
          <a:p>
            <a:pPr marL="400050" indent="-285750">
              <a:lnSpc>
                <a:spcPct val="107000"/>
              </a:lnSpc>
              <a:spcAft>
                <a:spcPts val="800"/>
              </a:spcAft>
              <a:buFont typeface="Wingdings" pitchFamily="2" charset="2"/>
              <a:buChar char="q"/>
            </a:pPr>
            <a:r>
              <a:rPr lang="en-US" sz="2000" dirty="0" smtClean="0">
                <a:effectLst/>
                <a:latin typeface="Times New Roman" pitchFamily="18" charset="0"/>
                <a:ea typeface="Calibri" panose="020F0502020204030204" pitchFamily="34" charset="0"/>
                <a:cs typeface="Times New Roman" pitchFamily="18" charset="0"/>
              </a:rPr>
              <a:t>Gradient  Boosting </a:t>
            </a:r>
            <a:r>
              <a:rPr lang="en-US" sz="2000" dirty="0" smtClean="0">
                <a:effectLst/>
                <a:latin typeface="Times New Roman" pitchFamily="18" charset="0"/>
                <a:ea typeface="Calibri" panose="020F0502020204030204" pitchFamily="34" charset="0"/>
                <a:cs typeface="Times New Roman" pitchFamily="18" charset="0"/>
              </a:rPr>
              <a:t>Regression</a:t>
            </a:r>
            <a:endParaRPr lang="en-US" sz="2000" dirty="0" smtClean="0">
              <a:effectLst/>
              <a:latin typeface="Times New Roman" pitchFamily="18" charset="0"/>
              <a:ea typeface="Calibri" panose="020F0502020204030204" pitchFamily="34" charset="0"/>
              <a:cs typeface="Times New Roman" pitchFamily="18" charset="0"/>
            </a:endParaRPr>
          </a:p>
          <a:p>
            <a:pPr marL="400050" indent="-285750">
              <a:lnSpc>
                <a:spcPct val="107000"/>
              </a:lnSpc>
              <a:spcAft>
                <a:spcPts val="800"/>
              </a:spcAft>
              <a:buFont typeface="Wingdings" pitchFamily="2" charset="2"/>
              <a:buChar char="q"/>
            </a:pPr>
            <a:r>
              <a:rPr lang="en-US" sz="2000" dirty="0" smtClean="0">
                <a:effectLst/>
                <a:latin typeface="Times New Roman" pitchFamily="18" charset="0"/>
                <a:ea typeface="Calibri" panose="020F0502020204030204" pitchFamily="34" charset="0"/>
                <a:cs typeface="Times New Roman" pitchFamily="18" charset="0"/>
              </a:rPr>
              <a:t>Ridge</a:t>
            </a:r>
          </a:p>
          <a:p>
            <a:pPr marL="400050" indent="-285750">
              <a:lnSpc>
                <a:spcPct val="107000"/>
              </a:lnSpc>
              <a:spcAft>
                <a:spcPts val="800"/>
              </a:spcAft>
              <a:buFont typeface="Wingdings" pitchFamily="2" charset="2"/>
              <a:buChar char="q"/>
            </a:pPr>
            <a:r>
              <a:rPr lang="en-US" sz="2000" dirty="0" smtClean="0">
                <a:latin typeface="Times New Roman" pitchFamily="18" charset="0"/>
                <a:ea typeface="Calibri" panose="020F0502020204030204" pitchFamily="34" charset="0"/>
                <a:cs typeface="Times New Roman" pitchFamily="18" charset="0"/>
              </a:rPr>
              <a:t>SVR</a:t>
            </a:r>
            <a:endParaRPr lang="en-US" sz="2000" dirty="0" smtClean="0">
              <a:effectLst/>
              <a:latin typeface="Times New Roman" pitchFamily="18" charset="0"/>
              <a:ea typeface="Calibri" panose="020F0502020204030204" pitchFamily="34" charset="0"/>
              <a:cs typeface="Times New Roman" pitchFamily="18" charset="0"/>
            </a:endParaRPr>
          </a:p>
          <a:p>
            <a:pPr marL="114300" indent="0">
              <a:lnSpc>
                <a:spcPct val="107000"/>
              </a:lnSpc>
              <a:spcAft>
                <a:spcPts val="800"/>
              </a:spcAft>
              <a:buNone/>
            </a:pPr>
            <a:endParaRPr lang="en-IN" sz="2000" dirty="0" smtClean="0">
              <a:effectLst/>
              <a:latin typeface="Times New Roman" pitchFamily="18" charset="0"/>
              <a:ea typeface="Calibri" panose="020F0502020204030204" pitchFamily="34" charset="0"/>
              <a:cs typeface="Times New Roman" pitchFamily="18" charset="0"/>
            </a:endParaRPr>
          </a:p>
          <a:p>
            <a:pPr marL="400050" indent="-285750">
              <a:lnSpc>
                <a:spcPct val="107000"/>
              </a:lnSpc>
              <a:spcAft>
                <a:spcPts val="800"/>
              </a:spcAft>
            </a:pPr>
            <a:r>
              <a:rPr lang="en-IN" sz="2000" b="1" dirty="0" smtClean="0">
                <a:effectLst/>
                <a:latin typeface="Times New Roman" pitchFamily="18" charset="0"/>
                <a:ea typeface="Calibri" panose="020F0502020204030204" pitchFamily="34" charset="0"/>
                <a:cs typeface="Times New Roman" pitchFamily="18" charset="0"/>
              </a:rPr>
              <a:t>Evaluation </a:t>
            </a:r>
            <a:r>
              <a:rPr lang="en-IN" sz="2000" b="1" dirty="0">
                <a:effectLst/>
                <a:latin typeface="Times New Roman" pitchFamily="18" charset="0"/>
                <a:ea typeface="Calibri" panose="020F0502020204030204" pitchFamily="34" charset="0"/>
                <a:cs typeface="Times New Roman" pitchFamily="18" charset="0"/>
              </a:rPr>
              <a:t>metrics </a:t>
            </a:r>
          </a:p>
          <a:p>
            <a:pPr lvl="1" indent="-342900">
              <a:lnSpc>
                <a:spcPct val="107000"/>
              </a:lnSpc>
              <a:spcAft>
                <a:spcPts val="800"/>
              </a:spcAft>
              <a:buFont typeface="Wingdings" pitchFamily="2" charset="2"/>
              <a:buChar char="q"/>
              <a:tabLst>
                <a:tab pos="914400" algn="l"/>
              </a:tabLst>
            </a:pPr>
            <a:r>
              <a:rPr lang="en-IN" sz="2000" dirty="0">
                <a:effectLst/>
                <a:latin typeface="Times New Roman" pitchFamily="18" charset="0"/>
                <a:ea typeface="Calibri" panose="020F0502020204030204" pitchFamily="34" charset="0"/>
                <a:cs typeface="Times New Roman" pitchFamily="18" charset="0"/>
              </a:rPr>
              <a:t>Mean square error </a:t>
            </a:r>
          </a:p>
          <a:p>
            <a:pPr lvl="1" indent="-342900">
              <a:lnSpc>
                <a:spcPct val="107000"/>
              </a:lnSpc>
              <a:spcAft>
                <a:spcPts val="800"/>
              </a:spcAft>
              <a:buFont typeface="Wingdings" pitchFamily="2" charset="2"/>
              <a:buChar char="q"/>
              <a:tabLst>
                <a:tab pos="914400" algn="l"/>
              </a:tabLst>
            </a:pPr>
            <a:r>
              <a:rPr lang="en-IN" sz="2000" dirty="0">
                <a:effectLst/>
                <a:latin typeface="Times New Roman" pitchFamily="18" charset="0"/>
                <a:ea typeface="Calibri" panose="020F0502020204030204" pitchFamily="34" charset="0"/>
                <a:cs typeface="Times New Roman" pitchFamily="18" charset="0"/>
              </a:rPr>
              <a:t>Mean absolute error </a:t>
            </a:r>
          </a:p>
          <a:p>
            <a:pPr lvl="1" indent="-342900">
              <a:lnSpc>
                <a:spcPct val="107000"/>
              </a:lnSpc>
              <a:spcAft>
                <a:spcPts val="800"/>
              </a:spcAft>
              <a:buFont typeface="Wingdings" pitchFamily="2" charset="2"/>
              <a:buChar char="q"/>
              <a:tabLst>
                <a:tab pos="914400" algn="l"/>
              </a:tabLst>
            </a:pPr>
            <a:r>
              <a:rPr lang="en-IN" sz="2000" dirty="0">
                <a:effectLst/>
                <a:latin typeface="Times New Roman" pitchFamily="18" charset="0"/>
                <a:ea typeface="Calibri" panose="020F0502020204030204" pitchFamily="34" charset="0"/>
                <a:cs typeface="Times New Roman" pitchFamily="18" charset="0"/>
              </a:rPr>
              <a:t>R2 score</a:t>
            </a:r>
          </a:p>
          <a:p>
            <a:pPr lvl="1" indent="-342900">
              <a:lnSpc>
                <a:spcPct val="107000"/>
              </a:lnSpc>
              <a:spcAft>
                <a:spcPts val="800"/>
              </a:spcAft>
              <a:buFont typeface="Wingdings" pitchFamily="2" charset="2"/>
              <a:buChar char="q"/>
              <a:tabLst>
                <a:tab pos="914400" algn="l"/>
              </a:tabLst>
            </a:pPr>
            <a:r>
              <a:rPr lang="en-IN" sz="2000" dirty="0">
                <a:effectLst/>
                <a:latin typeface="Times New Roman" pitchFamily="18" charset="0"/>
                <a:ea typeface="Calibri" panose="020F0502020204030204" pitchFamily="34" charset="0"/>
                <a:cs typeface="Times New Roman" pitchFamily="18" charset="0"/>
              </a:rPr>
              <a:t>Root Mean Squared Error</a:t>
            </a:r>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4FEA93-303D-44A0-B46C-1A22E9BDAB82}"/>
              </a:ext>
            </a:extLst>
          </p:cNvPr>
          <p:cNvSpPr>
            <a:spLocks noGrp="1"/>
          </p:cNvSpPr>
          <p:nvPr>
            <p:ph type="title"/>
          </p:nvPr>
        </p:nvSpPr>
        <p:spPr>
          <a:xfrm>
            <a:off x="457200" y="274638"/>
            <a:ext cx="7467600" cy="1554162"/>
          </a:xfrm>
        </p:spPr>
        <p:txBody>
          <a:bodyPr>
            <a:noAutofit/>
          </a:bodyPr>
          <a:lstStyle/>
          <a:p>
            <a:r>
              <a:rPr lang="en-IN" sz="3200" b="1" dirty="0" smtClean="0">
                <a:effectLst/>
                <a:latin typeface="Times New Roman" pitchFamily="18" charset="0"/>
                <a:ea typeface="Calibri" panose="020F0502020204030204" pitchFamily="34" charset="0"/>
                <a:cs typeface="Times New Roman" pitchFamily="18" charset="0"/>
              </a:rPr>
              <a:t/>
            </a:r>
            <a:br>
              <a:rPr lang="en-IN" sz="3200" b="1" dirty="0" smtClean="0">
                <a:effectLst/>
                <a:latin typeface="Times New Roman" pitchFamily="18" charset="0"/>
                <a:ea typeface="Calibri" panose="020F0502020204030204" pitchFamily="34" charset="0"/>
                <a:cs typeface="Times New Roman" pitchFamily="18" charset="0"/>
              </a:rPr>
            </a:br>
            <a:r>
              <a:rPr lang="en-IN" sz="3200" b="1" dirty="0" smtClean="0">
                <a:effectLst/>
                <a:latin typeface="Times New Roman" pitchFamily="18" charset="0"/>
                <a:ea typeface="Calibri" panose="020F0502020204030204" pitchFamily="34" charset="0"/>
                <a:cs typeface="Times New Roman" pitchFamily="18" charset="0"/>
              </a:rPr>
              <a:t>Testing </a:t>
            </a:r>
            <a:r>
              <a:rPr lang="en-IN" sz="3200" b="1" dirty="0">
                <a:effectLst/>
                <a:latin typeface="Times New Roman" pitchFamily="18" charset="0"/>
                <a:ea typeface="Calibri" panose="020F0502020204030204" pitchFamily="34" charset="0"/>
                <a:cs typeface="Times New Roman" pitchFamily="18" charset="0"/>
              </a:rPr>
              <a:t>of Identified Approaches (Algorithms)</a:t>
            </a:r>
            <a:br>
              <a:rPr lang="en-IN" sz="3200" b="1" dirty="0">
                <a:effectLst/>
                <a:latin typeface="Times New Roman" pitchFamily="18" charset="0"/>
                <a:ea typeface="Calibri" panose="020F0502020204030204" pitchFamily="34" charset="0"/>
                <a:cs typeface="Times New Roman" pitchFamily="18" charset="0"/>
              </a:rPr>
            </a:br>
            <a:endParaRPr lang="en-IN" sz="3200" b="1" dirty="0">
              <a:latin typeface="Times New Roman" pitchFamily="18" charset="0"/>
              <a:cs typeface="Times New Roman" pitchFamily="18" charset="0"/>
            </a:endParaRPr>
          </a:p>
        </p:txBody>
      </p:sp>
      <p:sp>
        <p:nvSpPr>
          <p:cNvPr id="3" name="Content Placeholder 2">
            <a:extLst>
              <a:ext uri="{FF2B5EF4-FFF2-40B4-BE49-F238E27FC236}">
                <a16:creationId xmlns="" xmlns:a16="http://schemas.microsoft.com/office/drawing/2014/main" id="{47689BD3-4862-4FDC-8F09-AD0498D1B775}"/>
              </a:ext>
            </a:extLst>
          </p:cNvPr>
          <p:cNvSpPr>
            <a:spLocks noGrp="1"/>
          </p:cNvSpPr>
          <p:nvPr>
            <p:ph sz="quarter" idx="1"/>
          </p:nvPr>
        </p:nvSpPr>
        <p:spPr>
          <a:xfrm>
            <a:off x="457200" y="1905000"/>
            <a:ext cx="7467600" cy="4568952"/>
          </a:xfrm>
        </p:spPr>
        <p:txBody>
          <a:bodyPr/>
          <a:lstStyle/>
          <a:p>
            <a:pPr marL="114300" indent="0">
              <a:lnSpc>
                <a:spcPct val="107000"/>
              </a:lnSpc>
              <a:buNone/>
            </a:pPr>
            <a:r>
              <a:rPr lang="en-IN" sz="2000" dirty="0">
                <a:effectLst/>
                <a:latin typeface="Times New Roman" pitchFamily="18" charset="0"/>
                <a:ea typeface="Calibri" panose="020F0502020204030204" pitchFamily="34" charset="0"/>
                <a:cs typeface="Times New Roman" pitchFamily="18" charset="0"/>
              </a:rPr>
              <a:t>Listing down all the algorithms used for the training and testing. </a:t>
            </a:r>
            <a:endParaRPr lang="en-IN" sz="2000" dirty="0" smtClean="0">
              <a:effectLst/>
              <a:latin typeface="Times New Roman" pitchFamily="18" charset="0"/>
              <a:ea typeface="Calibri" panose="020F0502020204030204" pitchFamily="34" charset="0"/>
              <a:cs typeface="Times New Roman" pitchFamily="18" charset="0"/>
            </a:endParaRPr>
          </a:p>
          <a:p>
            <a:pPr lvl="0">
              <a:lnSpc>
                <a:spcPct val="107000"/>
              </a:lnSpc>
              <a:buFont typeface="Symbol" panose="05050102010706020507" pitchFamily="18" charset="2"/>
              <a:buChar char=""/>
            </a:pPr>
            <a:r>
              <a:rPr lang="en-IN" sz="2000" dirty="0" smtClean="0">
                <a:effectLst/>
                <a:latin typeface="Times New Roman" pitchFamily="18" charset="0"/>
                <a:ea typeface="Calibri" panose="020F0502020204030204" pitchFamily="34" charset="0"/>
                <a:cs typeface="Times New Roman" pitchFamily="18" charset="0"/>
              </a:rPr>
              <a:t>LR=</a:t>
            </a:r>
            <a:r>
              <a:rPr lang="en-IN" sz="2000" dirty="0" err="1" smtClean="0">
                <a:effectLst/>
                <a:latin typeface="Times New Roman" pitchFamily="18" charset="0"/>
                <a:ea typeface="Calibri" panose="020F0502020204030204" pitchFamily="34" charset="0"/>
                <a:cs typeface="Times New Roman" pitchFamily="18" charset="0"/>
              </a:rPr>
              <a:t>LinearRegression</a:t>
            </a:r>
            <a:r>
              <a:rPr lang="en-IN" sz="2000" dirty="0" smtClean="0">
                <a:effectLst/>
                <a:latin typeface="Times New Roman" pitchFamily="18" charset="0"/>
                <a:ea typeface="Calibri" panose="020F0502020204030204" pitchFamily="34" charset="0"/>
                <a:cs typeface="Times New Roman" pitchFamily="18" charset="0"/>
              </a:rPr>
              <a:t>()</a:t>
            </a:r>
          </a:p>
          <a:p>
            <a:pPr lvl="0">
              <a:lnSpc>
                <a:spcPct val="107000"/>
              </a:lnSpc>
              <a:buFont typeface="Symbol" panose="05050102010706020507" pitchFamily="18" charset="2"/>
              <a:buChar char=""/>
            </a:pPr>
            <a:r>
              <a:rPr lang="en-IN" sz="2000" dirty="0" smtClean="0">
                <a:effectLst/>
                <a:latin typeface="Times New Roman" pitchFamily="18" charset="0"/>
                <a:ea typeface="Calibri" panose="020F0502020204030204" pitchFamily="34" charset="0"/>
                <a:cs typeface="Times New Roman" pitchFamily="18" charset="0"/>
              </a:rPr>
              <a:t>DT=</a:t>
            </a:r>
            <a:r>
              <a:rPr lang="en-IN" sz="2000" dirty="0" err="1" smtClean="0">
                <a:effectLst/>
                <a:latin typeface="Times New Roman" pitchFamily="18" charset="0"/>
                <a:ea typeface="Calibri" panose="020F0502020204030204" pitchFamily="34" charset="0"/>
                <a:cs typeface="Times New Roman" pitchFamily="18" charset="0"/>
              </a:rPr>
              <a:t>DecisionTreeRegressor</a:t>
            </a:r>
            <a:r>
              <a:rPr lang="en-IN" sz="2000" dirty="0" smtClean="0">
                <a:effectLst/>
                <a:latin typeface="Times New Roman" pitchFamily="18" charset="0"/>
                <a:ea typeface="Calibri" panose="020F0502020204030204" pitchFamily="34" charset="0"/>
                <a:cs typeface="Times New Roman" pitchFamily="18" charset="0"/>
              </a:rPr>
              <a:t>()</a:t>
            </a:r>
          </a:p>
          <a:p>
            <a:pPr lvl="0">
              <a:lnSpc>
                <a:spcPct val="107000"/>
              </a:lnSpc>
              <a:buFont typeface="Symbol" panose="05050102010706020507" pitchFamily="18" charset="2"/>
              <a:buChar char=""/>
            </a:pPr>
            <a:r>
              <a:rPr lang="en-IN" sz="2000" dirty="0" smtClean="0">
                <a:effectLst/>
                <a:latin typeface="Times New Roman" pitchFamily="18" charset="0"/>
                <a:ea typeface="Calibri" panose="020F0502020204030204" pitchFamily="34" charset="0"/>
                <a:cs typeface="Times New Roman" pitchFamily="18" charset="0"/>
              </a:rPr>
              <a:t>GBR=</a:t>
            </a:r>
            <a:r>
              <a:rPr lang="en-IN" sz="2000" dirty="0" err="1" smtClean="0">
                <a:effectLst/>
                <a:latin typeface="Times New Roman" pitchFamily="18" charset="0"/>
                <a:ea typeface="Calibri" panose="020F0502020204030204" pitchFamily="34" charset="0"/>
                <a:cs typeface="Times New Roman" pitchFamily="18" charset="0"/>
              </a:rPr>
              <a:t>GradientBoostingRegressor</a:t>
            </a:r>
            <a:r>
              <a:rPr lang="en-IN" sz="2000" dirty="0" smtClean="0">
                <a:effectLst/>
                <a:latin typeface="Times New Roman" pitchFamily="18" charset="0"/>
                <a:ea typeface="Calibri" panose="020F0502020204030204" pitchFamily="34" charset="0"/>
                <a:cs typeface="Times New Roman" pitchFamily="18" charset="0"/>
              </a:rPr>
              <a:t>()</a:t>
            </a:r>
          </a:p>
          <a:p>
            <a:pPr lvl="0">
              <a:lnSpc>
                <a:spcPct val="107000"/>
              </a:lnSpc>
              <a:spcAft>
                <a:spcPts val="800"/>
              </a:spcAft>
              <a:buFont typeface="Symbol" panose="05050102010706020507" pitchFamily="18" charset="2"/>
              <a:buChar char=""/>
            </a:pPr>
            <a:r>
              <a:rPr lang="en-IN" sz="2000" dirty="0" err="1" smtClean="0">
                <a:effectLst/>
                <a:latin typeface="Times New Roman" pitchFamily="18" charset="0"/>
                <a:ea typeface="Calibri" panose="020F0502020204030204" pitchFamily="34" charset="0"/>
                <a:cs typeface="Times New Roman" pitchFamily="18" charset="0"/>
              </a:rPr>
              <a:t>rf</a:t>
            </a:r>
            <a:r>
              <a:rPr lang="en-IN" sz="2000" dirty="0" smtClean="0">
                <a:effectLst/>
                <a:latin typeface="Times New Roman" pitchFamily="18" charset="0"/>
                <a:ea typeface="Calibri" panose="020F0502020204030204" pitchFamily="34" charset="0"/>
                <a:cs typeface="Times New Roman" pitchFamily="18" charset="0"/>
              </a:rPr>
              <a:t>=</a:t>
            </a:r>
            <a:r>
              <a:rPr lang="en-IN" sz="2000" dirty="0" err="1" smtClean="0">
                <a:effectLst/>
                <a:latin typeface="Times New Roman" pitchFamily="18" charset="0"/>
                <a:ea typeface="Calibri" panose="020F0502020204030204" pitchFamily="34" charset="0"/>
                <a:cs typeface="Times New Roman" pitchFamily="18" charset="0"/>
              </a:rPr>
              <a:t>RandomForestRegressor</a:t>
            </a:r>
            <a:r>
              <a:rPr lang="en-IN" sz="2000" dirty="0" smtClean="0">
                <a:effectLst/>
                <a:latin typeface="Times New Roman" pitchFamily="18" charset="0"/>
                <a:ea typeface="Calibri" panose="020F0502020204030204" pitchFamily="34" charset="0"/>
                <a:cs typeface="Times New Roman" pitchFamily="18" charset="0"/>
              </a:rPr>
              <a:t>()</a:t>
            </a:r>
          </a:p>
          <a:p>
            <a:pPr lvl="0">
              <a:lnSpc>
                <a:spcPct val="107000"/>
              </a:lnSpc>
              <a:spcAft>
                <a:spcPts val="800"/>
              </a:spcAft>
              <a:buFont typeface="Symbol" panose="05050102010706020507" pitchFamily="18" charset="2"/>
              <a:buChar char=""/>
            </a:pPr>
            <a:r>
              <a:rPr lang="en-IN" sz="2000" dirty="0" smtClean="0">
                <a:latin typeface="Times New Roman" pitchFamily="18" charset="0"/>
                <a:ea typeface="Calibri" panose="020F0502020204030204" pitchFamily="34" charset="0"/>
                <a:cs typeface="Times New Roman" pitchFamily="18" charset="0"/>
              </a:rPr>
              <a:t>R=Ridge()</a:t>
            </a:r>
            <a:endParaRPr lang="en-IN" sz="2000" dirty="0" smtClean="0">
              <a:effectLst/>
              <a:latin typeface="Times New Roman" pitchFamily="18" charset="0"/>
              <a:ea typeface="Calibri" panose="020F0502020204030204" pitchFamily="34" charset="0"/>
              <a:cs typeface="Times New Roman" pitchFamily="18" charset="0"/>
            </a:endParaRPr>
          </a:p>
          <a:p>
            <a:pPr marL="114300" indent="0">
              <a:lnSpc>
                <a:spcPct val="107000"/>
              </a:lnSpc>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58729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EA047C0-6A94-4B18-857A-ED2DCDF2D648}"/>
              </a:ext>
            </a:extLst>
          </p:cNvPr>
          <p:cNvSpPr>
            <a:spLocks noGrp="1"/>
          </p:cNvSpPr>
          <p:nvPr>
            <p:ph type="title"/>
          </p:nvPr>
        </p:nvSpPr>
        <p:spPr>
          <a:xfrm>
            <a:off x="457200" y="274638"/>
            <a:ext cx="7467600" cy="1401762"/>
          </a:xfrm>
        </p:spPr>
        <p:txBody>
          <a:bodyPr>
            <a:normAutofit fontScale="90000"/>
          </a:bodyPr>
          <a:lstStyle/>
          <a:p>
            <a:r>
              <a:rPr lang="en-IN" dirty="0" smtClean="0">
                <a:latin typeface="Constantia" panose="02030602050306030303" pitchFamily="18" charset="0"/>
                <a:ea typeface="Calibri" panose="020F0502020204030204" pitchFamily="34" charset="0"/>
                <a:cs typeface="Calibri" panose="020F0502020204030204" pitchFamily="34" charset="0"/>
              </a:rPr>
              <a:t/>
            </a:r>
            <a:br>
              <a:rPr lang="en-IN" dirty="0" smtClean="0">
                <a:latin typeface="Constantia" panose="02030602050306030303" pitchFamily="18" charset="0"/>
                <a:ea typeface="Calibri" panose="020F0502020204030204" pitchFamily="34" charset="0"/>
                <a:cs typeface="Calibri" panose="020F0502020204030204" pitchFamily="34" charset="0"/>
              </a:rPr>
            </a:br>
            <a:r>
              <a:rPr lang="en-IN" dirty="0" smtClean="0">
                <a:latin typeface="Constantia" panose="02030602050306030303" pitchFamily="18" charset="0"/>
                <a:ea typeface="Calibri" panose="020F0502020204030204" pitchFamily="34" charset="0"/>
                <a:cs typeface="Calibri" panose="020F0502020204030204" pitchFamily="34" charset="0"/>
              </a:rPr>
              <a:t>    </a:t>
            </a:r>
            <a:br>
              <a:rPr lang="en-IN" dirty="0" smtClean="0">
                <a:latin typeface="Constantia" panose="02030602050306030303" pitchFamily="18" charset="0"/>
                <a:ea typeface="Calibri" panose="020F0502020204030204" pitchFamily="34" charset="0"/>
                <a:cs typeface="Calibri" panose="020F0502020204030204" pitchFamily="34" charset="0"/>
              </a:rPr>
            </a:br>
            <a:r>
              <a:rPr lang="en-IN" dirty="0">
                <a:latin typeface="Constantia" panose="02030602050306030303" pitchFamily="18" charset="0"/>
                <a:ea typeface="Calibri" panose="020F0502020204030204" pitchFamily="34" charset="0"/>
                <a:cs typeface="Calibri" panose="020F0502020204030204" pitchFamily="34" charset="0"/>
              </a:rPr>
              <a:t> </a:t>
            </a:r>
            <a:r>
              <a:rPr lang="en-IN" dirty="0" smtClean="0">
                <a:latin typeface="Constantia" panose="02030602050306030303" pitchFamily="18" charset="0"/>
                <a:ea typeface="Calibri" panose="020F0502020204030204" pitchFamily="34" charset="0"/>
                <a:cs typeface="Calibri" panose="020F0502020204030204" pitchFamily="34" charset="0"/>
              </a:rPr>
              <a:t>   </a:t>
            </a:r>
            <a:r>
              <a:rPr lang="en-IN" sz="3600" b="1" dirty="0" smtClean="0">
                <a:latin typeface="Times New Roman" pitchFamily="18" charset="0"/>
                <a:ea typeface="Calibri" panose="020F0502020204030204" pitchFamily="34" charset="0"/>
                <a:cs typeface="Times New Roman" pitchFamily="18" charset="0"/>
              </a:rPr>
              <a:t>Run </a:t>
            </a:r>
            <a:r>
              <a:rPr lang="en-IN" sz="3600" b="1" dirty="0" smtClean="0">
                <a:latin typeface="Times New Roman" pitchFamily="18" charset="0"/>
                <a:ea typeface="Calibri" panose="020F0502020204030204" pitchFamily="34" charset="0"/>
                <a:cs typeface="Times New Roman" pitchFamily="18" charset="0"/>
              </a:rPr>
              <a:t>and Evaluate selected models</a:t>
            </a:r>
            <a:br>
              <a:rPr lang="en-IN" sz="3600" b="1" dirty="0" smtClean="0">
                <a:latin typeface="Times New Roman" pitchFamily="18" charset="0"/>
                <a:ea typeface="Calibri" panose="020F0502020204030204" pitchFamily="34" charset="0"/>
                <a:cs typeface="Times New Roman" pitchFamily="18" charset="0"/>
              </a:rPr>
            </a:br>
            <a:r>
              <a:rPr lang="en-IN" sz="3600" b="1" dirty="0" smtClean="0">
                <a:latin typeface="Times New Roman" pitchFamily="18" charset="0"/>
                <a:ea typeface="Calibri" panose="020F0502020204030204" pitchFamily="34" charset="0"/>
                <a:cs typeface="Times New Roman" pitchFamily="18" charset="0"/>
              </a:rPr>
              <a:t>                        </a:t>
            </a:r>
            <a:r>
              <a:rPr lang="en-IN" sz="2200" b="1" dirty="0" smtClean="0">
                <a:latin typeface="Times New Roman" pitchFamily="18" charset="0"/>
                <a:ea typeface="Calibri" panose="020F0502020204030204" pitchFamily="34" charset="0"/>
                <a:cs typeface="Times New Roman" pitchFamily="18" charset="0"/>
              </a:rPr>
              <a:t>1.Linear Regression</a:t>
            </a:r>
            <a:r>
              <a:rPr lang="en-IN" sz="2200" b="1" dirty="0" smtClean="0">
                <a:latin typeface="Times New Roman" pitchFamily="18" charset="0"/>
                <a:ea typeface="Calibri" panose="020F0502020204030204" pitchFamily="34" charset="0"/>
                <a:cs typeface="Times New Roman" pitchFamily="18" charset="0"/>
              </a:rPr>
              <a:t/>
            </a:r>
            <a:br>
              <a:rPr lang="en-IN" sz="2200" b="1" dirty="0" smtClean="0">
                <a:latin typeface="Times New Roman" pitchFamily="18" charset="0"/>
                <a:ea typeface="Calibri" panose="020F0502020204030204" pitchFamily="34" charset="0"/>
                <a:cs typeface="Times New Roman" pitchFamily="18" charset="0"/>
              </a:rPr>
            </a:br>
            <a:endParaRPr lang="en-IN" sz="2200" b="1" dirty="0"/>
          </a:p>
        </p:txBody>
      </p:sp>
      <p:sp>
        <p:nvSpPr>
          <p:cNvPr id="3" name="Content Placeholder 2">
            <a:extLst>
              <a:ext uri="{FF2B5EF4-FFF2-40B4-BE49-F238E27FC236}">
                <a16:creationId xmlns="" xmlns:a16="http://schemas.microsoft.com/office/drawing/2014/main" id="{A2F70118-81A0-4DAF-A0CF-83709D4BBAA5}"/>
              </a:ext>
            </a:extLst>
          </p:cNvPr>
          <p:cNvSpPr>
            <a:spLocks noGrp="1"/>
          </p:cNvSpPr>
          <p:nvPr>
            <p:ph sz="quarter" idx="1"/>
          </p:nvPr>
        </p:nvSpPr>
        <p:spPr/>
        <p:txBody>
          <a:bodyPr/>
          <a:lstStyle/>
          <a:p>
            <a:pPr marL="114300" indent="0">
              <a:lnSpc>
                <a:spcPct val="107000"/>
              </a:lnSpc>
              <a:spcAft>
                <a:spcPts val="800"/>
              </a:spcAft>
              <a:buNone/>
            </a:pPr>
            <a:r>
              <a:rPr lang="en-IN" sz="1800" dirty="0" smtClean="0">
                <a:effectLst/>
                <a:latin typeface="Constantia" panose="02030602050306030303" pitchFamily="18" charset="0"/>
                <a:ea typeface="Calibri" panose="020F0502020204030204" pitchFamily="34" charset="0"/>
                <a:cs typeface="Calibri" panose="020F0502020204030204" pitchFamily="34" charset="0"/>
              </a:rPr>
              <a:t>Describe </a:t>
            </a:r>
            <a:r>
              <a:rPr lang="en-IN" sz="1800" dirty="0">
                <a:effectLst/>
                <a:latin typeface="Constantia" panose="02030602050306030303" pitchFamily="18" charset="0"/>
                <a:ea typeface="Calibri" panose="020F0502020204030204" pitchFamily="34" charset="0"/>
                <a:cs typeface="Calibri" panose="020F0502020204030204" pitchFamily="34" charset="0"/>
              </a:rPr>
              <a:t>all the algorithms used along with the snapshot of their code and what were the results observed over different evaluation metrics.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7" name="Picture 6" descr="C:\Users\Hi\Pictures\Screenshots\Screenshot (318).png"/>
          <p:cNvPicPr/>
          <p:nvPr/>
        </p:nvPicPr>
        <p:blipFill rotWithShape="1">
          <a:blip r:embed="rId2">
            <a:extLst>
              <a:ext uri="{28A0092B-C50C-407E-A947-70E740481C1C}">
                <a14:useLocalDpi xmlns:a14="http://schemas.microsoft.com/office/drawing/2010/main" val="0"/>
              </a:ext>
            </a:extLst>
          </a:blip>
          <a:srcRect l="2509" t="15416" r="19824" b="17039"/>
          <a:stretch/>
        </p:blipFill>
        <p:spPr bwMode="auto">
          <a:xfrm>
            <a:off x="228600" y="2244407"/>
            <a:ext cx="8305800" cy="400399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56113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3F26C1D-6B5B-43C0-BC8E-1DBFC8D11227}"/>
              </a:ext>
            </a:extLst>
          </p:cNvPr>
          <p:cNvSpPr>
            <a:spLocks noGrp="1"/>
          </p:cNvSpPr>
          <p:nvPr>
            <p:ph type="title"/>
          </p:nvPr>
        </p:nvSpPr>
        <p:spPr/>
        <p:txBody>
          <a:bodyPr>
            <a:normAutofit/>
          </a:bodyPr>
          <a:lstStyle/>
          <a:p>
            <a:r>
              <a:rPr lang="en-IN" b="1" dirty="0" smtClean="0">
                <a:effectLst/>
                <a:latin typeface="Constantia" panose="02030602050306030303" pitchFamily="18" charset="0"/>
                <a:ea typeface="Calibri" panose="020F0502020204030204" pitchFamily="34" charset="0"/>
                <a:cs typeface="Calibri" panose="020F0502020204030204" pitchFamily="34" charset="0"/>
              </a:rPr>
              <a:t>2.Random Forest </a:t>
            </a:r>
            <a:r>
              <a:rPr lang="en-IN" b="1" dirty="0" err="1" smtClean="0">
                <a:effectLst/>
                <a:latin typeface="Constantia" panose="02030602050306030303" pitchFamily="18" charset="0"/>
                <a:ea typeface="Calibri" panose="020F0502020204030204" pitchFamily="34" charset="0"/>
                <a:cs typeface="Calibri" panose="020F0502020204030204" pitchFamily="34" charset="0"/>
              </a:rPr>
              <a:t>Regressor</a:t>
            </a:r>
            <a:r>
              <a:rPr lang="en-IN" sz="3200" b="1" dirty="0" smtClean="0">
                <a:effectLst/>
                <a:latin typeface="Calibri" panose="020F0502020204030204" pitchFamily="34" charset="0"/>
                <a:ea typeface="Calibri" panose="020F0502020204030204" pitchFamily="34" charset="0"/>
                <a:cs typeface="Times New Roman" panose="02020603050405020304" pitchFamily="18" charset="0"/>
              </a:rPr>
              <a:t/>
            </a:r>
            <a:br>
              <a:rPr lang="en-IN" sz="3200" b="1" dirty="0" smtClean="0">
                <a:effectLst/>
                <a:latin typeface="Calibri" panose="020F0502020204030204" pitchFamily="34" charset="0"/>
                <a:ea typeface="Calibri" panose="020F0502020204030204" pitchFamily="34" charset="0"/>
                <a:cs typeface="Times New Roman" panose="02020603050405020304" pitchFamily="18" charset="0"/>
              </a:rPr>
            </a:br>
            <a:endParaRPr lang="en-IN" b="1" dirty="0"/>
          </a:p>
        </p:txBody>
      </p:sp>
      <p:pic>
        <p:nvPicPr>
          <p:cNvPr id="7" name="Picture 6"/>
          <p:cNvPicPr/>
          <p:nvPr/>
        </p:nvPicPr>
        <p:blipFill rotWithShape="1">
          <a:blip r:embed="rId2"/>
          <a:srcRect l="4903" t="23935" r="29072" b="10345"/>
          <a:stretch/>
        </p:blipFill>
        <p:spPr bwMode="auto">
          <a:xfrm>
            <a:off x="304800" y="1143000"/>
            <a:ext cx="8534400" cy="51054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26646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958E204-AD8F-42A5-90C2-38D0D895FB42}"/>
              </a:ext>
            </a:extLst>
          </p:cNvPr>
          <p:cNvSpPr>
            <a:spLocks noGrp="1"/>
          </p:cNvSpPr>
          <p:nvPr>
            <p:ph type="title"/>
          </p:nvPr>
        </p:nvSpPr>
        <p:spPr>
          <a:xfrm>
            <a:off x="457200" y="274638"/>
            <a:ext cx="7467600" cy="868362"/>
          </a:xfrm>
        </p:spPr>
        <p:txBody>
          <a:bodyPr/>
          <a:lstStyle/>
          <a:p>
            <a:pPr marL="457200">
              <a:lnSpc>
                <a:spcPct val="107000"/>
              </a:lnSpc>
              <a:spcAft>
                <a:spcPts val="800"/>
              </a:spcAft>
            </a:pPr>
            <a:r>
              <a:rPr lang="en-IN" dirty="0" smtClean="0">
                <a:effectLst/>
                <a:latin typeface="Constantia" panose="02030602050306030303" pitchFamily="18" charset="0"/>
                <a:ea typeface="Calibri" panose="020F0502020204030204" pitchFamily="34" charset="0"/>
                <a:cs typeface="Calibri" panose="020F0502020204030204" pitchFamily="34" charset="0"/>
              </a:rPr>
              <a:t>3</a:t>
            </a:r>
            <a:r>
              <a:rPr lang="en-IN" sz="3200" b="1" dirty="0" smtClean="0">
                <a:effectLst/>
                <a:latin typeface="Times New Roman" pitchFamily="18" charset="0"/>
                <a:ea typeface="Calibri" panose="020F0502020204030204" pitchFamily="34" charset="0"/>
                <a:cs typeface="Times New Roman" pitchFamily="18" charset="0"/>
              </a:rPr>
              <a:t>. Decision Tree Regression</a:t>
            </a:r>
            <a:endParaRPr lang="en-IN" sz="3200" b="1" dirty="0">
              <a:effectLst/>
              <a:latin typeface="Times New Roman" pitchFamily="18" charset="0"/>
              <a:ea typeface="Calibri" panose="020F0502020204030204" pitchFamily="34" charset="0"/>
              <a:cs typeface="Times New Roman" pitchFamily="18" charset="0"/>
            </a:endParaRPr>
          </a:p>
        </p:txBody>
      </p:sp>
      <p:pic>
        <p:nvPicPr>
          <p:cNvPr id="8" name="Picture 7"/>
          <p:cNvPicPr/>
          <p:nvPr/>
        </p:nvPicPr>
        <p:blipFill rotWithShape="1">
          <a:blip r:embed="rId2"/>
          <a:srcRect l="6157" t="13387" r="29528" b="19270"/>
          <a:stretch/>
        </p:blipFill>
        <p:spPr bwMode="auto">
          <a:xfrm>
            <a:off x="838200" y="1295400"/>
            <a:ext cx="7620000" cy="4953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78465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sz="3200" b="1" dirty="0" smtClean="0">
                <a:latin typeface="Times New Roman" pitchFamily="18" charset="0"/>
                <a:cs typeface="Times New Roman" pitchFamily="18" charset="0"/>
              </a:rPr>
              <a:t>4.SVR</a:t>
            </a:r>
            <a:endParaRPr lang="en-US" sz="3200" b="1" dirty="0">
              <a:latin typeface="Times New Roman" pitchFamily="18" charset="0"/>
              <a:cs typeface="Times New Roman" pitchFamily="18" charset="0"/>
            </a:endParaRPr>
          </a:p>
        </p:txBody>
      </p:sp>
      <p:pic>
        <p:nvPicPr>
          <p:cNvPr id="5" name="Picture 4"/>
          <p:cNvPicPr/>
          <p:nvPr/>
        </p:nvPicPr>
        <p:blipFill rotWithShape="1">
          <a:blip r:embed="rId2"/>
          <a:srcRect l="4550" t="16105" r="28513" b="20889"/>
          <a:stretch/>
        </p:blipFill>
        <p:spPr bwMode="auto">
          <a:xfrm>
            <a:off x="152400" y="1524000"/>
            <a:ext cx="8305800" cy="4572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302322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smtClean="0"/>
              <a:t>5.</a:t>
            </a:r>
            <a:r>
              <a:rPr lang="en-IN" b="1" dirty="0"/>
              <a:t> </a:t>
            </a:r>
            <a:r>
              <a:rPr lang="en-IN" sz="3200" b="1" dirty="0">
                <a:latin typeface="Times New Roman" pitchFamily="18" charset="0"/>
                <a:cs typeface="Times New Roman" pitchFamily="18" charset="0"/>
              </a:rPr>
              <a:t>Gradient Boosting Regression</a:t>
            </a:r>
            <a:r>
              <a:rPr lang="en-US" dirty="0"/>
              <a:t/>
            </a:r>
            <a:br>
              <a:rPr lang="en-US" dirty="0"/>
            </a:br>
            <a:endParaRPr lang="en-US" dirty="0"/>
          </a:p>
        </p:txBody>
      </p:sp>
      <p:pic>
        <p:nvPicPr>
          <p:cNvPr id="4" name="Picture 3"/>
          <p:cNvPicPr/>
          <p:nvPr/>
        </p:nvPicPr>
        <p:blipFill rotWithShape="1">
          <a:blip r:embed="rId2"/>
          <a:srcRect l="5359" t="22312" r="27931" b="14199"/>
          <a:stretch/>
        </p:blipFill>
        <p:spPr bwMode="auto">
          <a:xfrm>
            <a:off x="457200" y="1066800"/>
            <a:ext cx="8305800" cy="48768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19002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smtClean="0">
                <a:latin typeface="Times New Roman" pitchFamily="18" charset="0"/>
                <a:cs typeface="Times New Roman" pitchFamily="18" charset="0"/>
              </a:rPr>
              <a:t>             Hyper </a:t>
            </a:r>
            <a:r>
              <a:rPr lang="en-IN" sz="3600" b="1" dirty="0" smtClean="0">
                <a:latin typeface="Times New Roman" pitchFamily="18" charset="0"/>
                <a:cs typeface="Times New Roman" pitchFamily="18" charset="0"/>
              </a:rPr>
              <a:t>parameter tuning</a:t>
            </a:r>
            <a:r>
              <a:rPr lang="en-US" sz="3600" b="1" dirty="0" smtClean="0">
                <a:latin typeface="Times New Roman" pitchFamily="18" charset="0"/>
                <a:cs typeface="Times New Roman" pitchFamily="18" charset="0"/>
              </a:rPr>
              <a:t/>
            </a:r>
            <a:br>
              <a:rPr lang="en-US" sz="3600" b="1" dirty="0" smtClean="0">
                <a:latin typeface="Times New Roman" pitchFamily="18" charset="0"/>
                <a:cs typeface="Times New Roman" pitchFamily="18" charset="0"/>
              </a:rPr>
            </a:br>
            <a:r>
              <a:rPr lang="en-IN" sz="2400" b="1" dirty="0">
                <a:latin typeface="Times New Roman" pitchFamily="18" charset="0"/>
                <a:cs typeface="Times New Roman" pitchFamily="18" charset="0"/>
              </a:rPr>
              <a:t>1</a:t>
            </a:r>
            <a:r>
              <a:rPr lang="en-IN" sz="2400" b="1" dirty="0" smtClean="0">
                <a:effectLst/>
                <a:latin typeface="Times New Roman" pitchFamily="18" charset="0"/>
                <a:ea typeface="Calibri" panose="020F0502020204030204" pitchFamily="34" charset="0"/>
                <a:cs typeface="Times New Roman" pitchFamily="18" charset="0"/>
              </a:rPr>
              <a:t>.Random Forest </a:t>
            </a:r>
            <a:r>
              <a:rPr lang="en-IN" sz="2400" b="1" dirty="0" err="1" smtClean="0">
                <a:effectLst/>
                <a:latin typeface="Times New Roman" pitchFamily="18" charset="0"/>
                <a:ea typeface="Calibri" panose="020F0502020204030204" pitchFamily="34" charset="0"/>
                <a:cs typeface="Times New Roman" pitchFamily="18" charset="0"/>
              </a:rPr>
              <a:t>Regressor</a:t>
            </a:r>
            <a:endParaRPr lang="en-US" sz="2400" b="1" dirty="0">
              <a:latin typeface="Times New Roman" pitchFamily="18" charset="0"/>
              <a:cs typeface="Times New Roman" pitchFamily="18" charset="0"/>
            </a:endParaRPr>
          </a:p>
        </p:txBody>
      </p:sp>
      <p:pic>
        <p:nvPicPr>
          <p:cNvPr id="4" name="Picture 3"/>
          <p:cNvPicPr/>
          <p:nvPr/>
        </p:nvPicPr>
        <p:blipFill rotWithShape="1">
          <a:blip r:embed="rId2"/>
          <a:srcRect l="2281" t="14807" r="25080" b="15213"/>
          <a:stretch/>
        </p:blipFill>
        <p:spPr bwMode="auto">
          <a:xfrm>
            <a:off x="304800" y="1447800"/>
            <a:ext cx="8610600" cy="4800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009962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a:srcRect l="3193" t="16024" r="27247" b="48073"/>
          <a:stretch/>
        </p:blipFill>
        <p:spPr bwMode="auto">
          <a:xfrm>
            <a:off x="685800" y="609600"/>
            <a:ext cx="7772400" cy="4419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43169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7467600" cy="1143000"/>
          </a:xfrm>
        </p:spPr>
        <p:txBody>
          <a:bodyPr>
            <a:normAutofit/>
          </a:bodyPr>
          <a:lstStyle/>
          <a:p>
            <a:r>
              <a:rPr lang="en-IN" b="1" dirty="0" smtClean="0"/>
              <a:t>             ACKNOWLEDGMENT</a:t>
            </a:r>
            <a:r>
              <a:rPr lang="en-US" dirty="0"/>
              <a:t/>
            </a:r>
            <a:br>
              <a:rPr lang="en-US" dirty="0"/>
            </a:br>
            <a:endParaRPr lang="en-US" dirty="0"/>
          </a:p>
        </p:txBody>
      </p:sp>
      <p:sp>
        <p:nvSpPr>
          <p:cNvPr id="3" name="Content Placeholder 2"/>
          <p:cNvSpPr>
            <a:spLocks noGrp="1"/>
          </p:cNvSpPr>
          <p:nvPr>
            <p:ph sz="quarter" idx="1"/>
          </p:nvPr>
        </p:nvSpPr>
        <p:spPr>
          <a:xfrm>
            <a:off x="457200" y="1066800"/>
            <a:ext cx="8229600" cy="5638800"/>
          </a:xfrm>
        </p:spPr>
        <p:txBody>
          <a:bodyPr>
            <a:normAutofit fontScale="92500" lnSpcReduction="10000"/>
          </a:bodyPr>
          <a:lstStyle/>
          <a:p>
            <a:pPr marL="0" indent="0">
              <a:buNone/>
            </a:pPr>
            <a:endParaRPr lang="en-US" dirty="0"/>
          </a:p>
          <a:p>
            <a:pPr marL="0" indent="0" algn="just">
              <a:buNone/>
            </a:pPr>
            <a:r>
              <a:rPr lang="en-IN" sz="2200" dirty="0">
                <a:latin typeface="Times New Roman" pitchFamily="18" charset="0"/>
                <a:cs typeface="Times New Roman" pitchFamily="18" charset="0"/>
              </a:rPr>
              <a:t>First I would like to thank the Almighty for his wonderful presence </a:t>
            </a:r>
            <a:r>
              <a:rPr lang="en-IN" sz="2200" dirty="0" smtClean="0">
                <a:latin typeface="Times New Roman" pitchFamily="18" charset="0"/>
                <a:cs typeface="Times New Roman" pitchFamily="18" charset="0"/>
              </a:rPr>
              <a:t>with me </a:t>
            </a:r>
            <a:r>
              <a:rPr lang="en-IN" sz="2200" dirty="0">
                <a:latin typeface="Times New Roman" pitchFamily="18" charset="0"/>
                <a:cs typeface="Times New Roman" pitchFamily="18" charset="0"/>
              </a:rPr>
              <a:t>throughout this project and helped me to make it as a successful one.</a:t>
            </a:r>
            <a:r>
              <a:rPr lang="en-US" sz="2200" dirty="0">
                <a:latin typeface="Times New Roman" pitchFamily="18" charset="0"/>
                <a:cs typeface="Times New Roman" pitchFamily="18" charset="0"/>
              </a:rPr>
              <a:t> For my internship I had the pleasure of working at FILP ROBO Was a great chance for acquired knowledge, personal and Professional development. I extend whole hearted thanks to FILP ROBO under whom I worked and learned a lot and for enlightening me with their knowledge and experience to grow with the corporate working</a:t>
            </a:r>
          </a:p>
          <a:p>
            <a:pPr marL="0" indent="0" algn="just">
              <a:buNone/>
            </a:pPr>
            <a:r>
              <a:rPr lang="en-IN" sz="2200" dirty="0">
                <a:latin typeface="Times New Roman" pitchFamily="18" charset="0"/>
                <a:cs typeface="Times New Roman" pitchFamily="18" charset="0"/>
              </a:rPr>
              <a:t>                              This is a great pleasure to express my deep sense of gratitude and thanks to SME for his valuable ideas, instantaneous help, effective support and continued encouragement which enabled for the successful completion of the project. </a:t>
            </a:r>
            <a:r>
              <a:rPr lang="en-IN" sz="2200" dirty="0" smtClean="0">
                <a:latin typeface="Times New Roman" pitchFamily="18" charset="0"/>
                <a:cs typeface="Times New Roman" pitchFamily="18" charset="0"/>
              </a:rPr>
              <a:t>These </a:t>
            </a:r>
            <a:r>
              <a:rPr lang="en-IN" sz="2200" dirty="0">
                <a:latin typeface="Times New Roman" pitchFamily="18" charset="0"/>
                <a:cs typeface="Times New Roman" pitchFamily="18" charset="0"/>
              </a:rPr>
              <a:t>are the following website which I referred for the references.</a:t>
            </a:r>
            <a:endParaRPr lang="en-US" sz="2200" dirty="0">
              <a:latin typeface="Times New Roman" pitchFamily="18" charset="0"/>
              <a:cs typeface="Times New Roman" pitchFamily="18" charset="0"/>
            </a:endParaRPr>
          </a:p>
          <a:p>
            <a:pPr lvl="0" algn="just"/>
            <a:r>
              <a:rPr lang="en-IN" sz="2200" u="sng" dirty="0">
                <a:latin typeface="Times New Roman" pitchFamily="18" charset="0"/>
                <a:cs typeface="Times New Roman" pitchFamily="18" charset="0"/>
                <a:hlinkClick r:id="rId2"/>
              </a:rPr>
              <a:t>https://scikit-learn.org/</a:t>
            </a:r>
            <a:endParaRPr lang="en-US" sz="2200" dirty="0">
              <a:latin typeface="Times New Roman" pitchFamily="18" charset="0"/>
              <a:cs typeface="Times New Roman" pitchFamily="18" charset="0"/>
            </a:endParaRPr>
          </a:p>
          <a:p>
            <a:pPr lvl="0" algn="just"/>
            <a:r>
              <a:rPr lang="en-IN" sz="2200" u="sng" dirty="0">
                <a:latin typeface="Times New Roman" pitchFamily="18" charset="0"/>
                <a:cs typeface="Times New Roman" pitchFamily="18" charset="0"/>
                <a:hlinkClick r:id="rId3"/>
              </a:rPr>
              <a:t>https://kaggle.com</a:t>
            </a:r>
            <a:endParaRPr lang="en-US" sz="2200" dirty="0">
              <a:latin typeface="Times New Roman" pitchFamily="18" charset="0"/>
              <a:cs typeface="Times New Roman" pitchFamily="18" charset="0"/>
            </a:endParaRPr>
          </a:p>
          <a:p>
            <a:pPr lvl="0" algn="just"/>
            <a:r>
              <a:rPr lang="en-IN" sz="2200" u="sng" dirty="0">
                <a:latin typeface="Times New Roman" pitchFamily="18" charset="0"/>
                <a:cs typeface="Times New Roman" pitchFamily="18" charset="0"/>
                <a:hlinkClick r:id="rId4"/>
              </a:rPr>
              <a:t>www.google.com</a:t>
            </a:r>
            <a:endParaRPr lang="en-US" sz="2200" dirty="0">
              <a:latin typeface="Times New Roman" pitchFamily="18" charset="0"/>
              <a:cs typeface="Times New Roman" pitchFamily="18" charset="0"/>
            </a:endParaRPr>
          </a:p>
          <a:p>
            <a:pPr lvl="0" algn="just"/>
            <a:r>
              <a:rPr lang="en-IN" sz="2200" u="sng" dirty="0">
                <a:solidFill>
                  <a:schemeClr val="accent1">
                    <a:lumMod val="75000"/>
                  </a:schemeClr>
                </a:solidFill>
                <a:latin typeface="Times New Roman" pitchFamily="18" charset="0"/>
                <a:cs typeface="Times New Roman" pitchFamily="18" charset="0"/>
              </a:rPr>
              <a:t>www.geeksforgeeks.org</a:t>
            </a:r>
            <a:endParaRPr lang="en-US" sz="2200" dirty="0">
              <a:solidFill>
                <a:schemeClr val="accent1">
                  <a:lumMod val="75000"/>
                </a:schemeClr>
              </a:solidFill>
              <a:latin typeface="Times New Roman" pitchFamily="18" charset="0"/>
              <a:cs typeface="Times New Roman" pitchFamily="18" charset="0"/>
            </a:endParaRPr>
          </a:p>
          <a:p>
            <a:pPr marL="0" indent="0">
              <a:buNone/>
            </a:pP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2400" b="1" dirty="0" smtClean="0">
                <a:latin typeface="Times New Roman" pitchFamily="18" charset="0"/>
                <a:cs typeface="Times New Roman" pitchFamily="18" charset="0"/>
              </a:rPr>
              <a:t>2.</a:t>
            </a:r>
            <a:r>
              <a:rPr lang="en-US" sz="2400" b="1" dirty="0">
                <a:latin typeface="Times New Roman" pitchFamily="18" charset="0"/>
                <a:cs typeface="Times New Roman" pitchFamily="18" charset="0"/>
              </a:rPr>
              <a:t> Decision Tree Regression</a:t>
            </a:r>
            <a:br>
              <a:rPr lang="en-US" sz="2400" b="1" dirty="0">
                <a:latin typeface="Times New Roman" pitchFamily="18" charset="0"/>
                <a:cs typeface="Times New Roman" pitchFamily="18" charset="0"/>
              </a:rPr>
            </a:br>
            <a:endParaRPr lang="en-US" sz="2400" b="1" dirty="0">
              <a:latin typeface="Times New Roman" pitchFamily="18" charset="0"/>
              <a:cs typeface="Times New Roman" pitchFamily="18" charset="0"/>
            </a:endParaRPr>
          </a:p>
        </p:txBody>
      </p:sp>
      <p:pic>
        <p:nvPicPr>
          <p:cNvPr id="4" name="Picture 3"/>
          <p:cNvPicPr/>
          <p:nvPr/>
        </p:nvPicPr>
        <p:blipFill rotWithShape="1">
          <a:blip r:embed="rId2"/>
          <a:srcRect l="2395" t="13996" r="26220" b="21501"/>
          <a:stretch/>
        </p:blipFill>
        <p:spPr bwMode="auto">
          <a:xfrm>
            <a:off x="304800" y="1066800"/>
            <a:ext cx="8305800" cy="52578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655024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a:srcRect l="3421" t="21096" r="15073" b="31034"/>
          <a:stretch/>
        </p:blipFill>
        <p:spPr bwMode="auto">
          <a:xfrm>
            <a:off x="990600" y="914400"/>
            <a:ext cx="7239000" cy="46482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987005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15962"/>
          </a:xfrm>
        </p:spPr>
        <p:txBody>
          <a:bodyPr/>
          <a:lstStyle/>
          <a:p>
            <a:r>
              <a:rPr lang="en-US" b="1" dirty="0" smtClean="0">
                <a:latin typeface="Times New Roman" pitchFamily="18" charset="0"/>
                <a:cs typeface="Times New Roman" pitchFamily="18" charset="0"/>
              </a:rPr>
              <a:t>FINAL MODEL</a:t>
            </a:r>
            <a:endParaRPr lang="en-US" dirty="0"/>
          </a:p>
        </p:txBody>
      </p:sp>
      <p:sp>
        <p:nvSpPr>
          <p:cNvPr id="5" name="Content Placeholder 4"/>
          <p:cNvSpPr>
            <a:spLocks noGrp="1"/>
          </p:cNvSpPr>
          <p:nvPr>
            <p:ph sz="quarter" idx="1"/>
          </p:nvPr>
        </p:nvSpPr>
        <p:spPr>
          <a:xfrm>
            <a:off x="457200" y="1219200"/>
            <a:ext cx="7467600" cy="5254752"/>
          </a:xfrm>
        </p:spPr>
        <p:txBody>
          <a:bodyPr/>
          <a:lstStyle/>
          <a:p>
            <a:r>
              <a:rPr lang="en-IN" sz="2000" dirty="0" smtClean="0">
                <a:latin typeface="Times New Roman" pitchFamily="18" charset="0"/>
                <a:cs typeface="Times New Roman" pitchFamily="18" charset="0"/>
              </a:rPr>
              <a:t>The best model after hyper parameter tuning  is </a:t>
            </a:r>
            <a:r>
              <a:rPr lang="en-US" sz="2000" dirty="0"/>
              <a:t>Random Forest </a:t>
            </a:r>
            <a:r>
              <a:rPr lang="en-US" sz="2000" dirty="0" smtClean="0"/>
              <a:t>Regression</a:t>
            </a:r>
            <a:endParaRPr lang="en-US" sz="2000" b="1" i="1" dirty="0" smtClean="0">
              <a:latin typeface="Times New Roman" pitchFamily="18" charset="0"/>
              <a:cs typeface="Times New Roman" pitchFamily="18" charset="0"/>
            </a:endParaRPr>
          </a:p>
          <a:p>
            <a:pPr marL="0" indent="0">
              <a:buNone/>
            </a:pPr>
            <a:endParaRPr lang="en-US" dirty="0"/>
          </a:p>
        </p:txBody>
      </p:sp>
      <p:pic>
        <p:nvPicPr>
          <p:cNvPr id="6" name="Picture 5"/>
          <p:cNvPicPr/>
          <p:nvPr/>
        </p:nvPicPr>
        <p:blipFill rotWithShape="1">
          <a:blip r:embed="rId2"/>
          <a:srcRect l="3421" t="14265" r="32151" b="49899"/>
          <a:stretch/>
        </p:blipFill>
        <p:spPr bwMode="auto">
          <a:xfrm>
            <a:off x="381000" y="1905000"/>
            <a:ext cx="7772400" cy="1981200"/>
          </a:xfrm>
          <a:prstGeom prst="rect">
            <a:avLst/>
          </a:prstGeom>
          <a:ln>
            <a:noFill/>
          </a:ln>
          <a:extLst>
            <a:ext uri="{53640926-AAD7-44D8-BBD7-CCE9431645EC}">
              <a14:shadowObscured xmlns:a14="http://schemas.microsoft.com/office/drawing/2010/main"/>
            </a:ext>
          </a:extLst>
        </p:spPr>
      </p:pic>
      <p:pic>
        <p:nvPicPr>
          <p:cNvPr id="7" name="Picture 6"/>
          <p:cNvPicPr/>
          <p:nvPr/>
        </p:nvPicPr>
        <p:blipFill rotWithShape="1">
          <a:blip r:embed="rId3"/>
          <a:srcRect l="3421" t="15010" r="44581" b="36714"/>
          <a:stretch/>
        </p:blipFill>
        <p:spPr bwMode="auto">
          <a:xfrm>
            <a:off x="838200" y="4038600"/>
            <a:ext cx="6629400" cy="2286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138820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a:srcRect l="3877" t="21906" r="48799" b="6694"/>
          <a:stretch/>
        </p:blipFill>
        <p:spPr bwMode="auto">
          <a:xfrm>
            <a:off x="609601" y="457200"/>
            <a:ext cx="8153400" cy="5715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18921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C3284F2-CBD5-4AC4-9CC3-52BB560A833E}"/>
              </a:ext>
            </a:extLst>
          </p:cNvPr>
          <p:cNvSpPr>
            <a:spLocks noGrp="1"/>
          </p:cNvSpPr>
          <p:nvPr>
            <p:ph type="title"/>
          </p:nvPr>
        </p:nvSpPr>
        <p:spPr/>
        <p:txBody>
          <a:bodyPr>
            <a:normAutofit/>
          </a:bodyPr>
          <a:lstStyle/>
          <a:p>
            <a:r>
              <a:rPr lang="en-IN" dirty="0">
                <a:effectLst/>
                <a:latin typeface="Calibri" panose="020F0502020204030204" pitchFamily="34" charset="0"/>
                <a:ea typeface="Calibri" panose="020F0502020204030204" pitchFamily="34" charset="0"/>
                <a:cs typeface="Times New Roman" panose="02020603050405020304" pitchFamily="18" charset="0"/>
              </a:rPr>
              <a:t>Visualizations</a:t>
            </a:r>
            <a:endParaRPr lang="en-IN" dirty="0"/>
          </a:p>
        </p:txBody>
      </p:sp>
      <p:sp>
        <p:nvSpPr>
          <p:cNvPr id="6" name="Content Placeholder 5"/>
          <p:cNvSpPr>
            <a:spLocks noGrp="1"/>
          </p:cNvSpPr>
          <p:nvPr>
            <p:ph sz="quarter" idx="1"/>
          </p:nvPr>
        </p:nvSpPr>
        <p:spPr/>
        <p:txBody>
          <a:bodyPr/>
          <a:lstStyle/>
          <a:p>
            <a:pPr lvl="0"/>
            <a:r>
              <a:rPr lang="en-IN" dirty="0"/>
              <a:t>The Analysis of flight Price.  The price of the ticket </a:t>
            </a:r>
            <a:endParaRPr lang="en-IN" dirty="0" smtClean="0"/>
          </a:p>
          <a:p>
            <a:pPr marL="0" lvl="0" indent="0">
              <a:buNone/>
            </a:pPr>
            <a:endParaRPr lang="en-US" dirty="0"/>
          </a:p>
        </p:txBody>
      </p:sp>
      <p:pic>
        <p:nvPicPr>
          <p:cNvPr id="7" name="Picture 6"/>
          <p:cNvPicPr/>
          <p:nvPr/>
        </p:nvPicPr>
        <p:blipFill rotWithShape="1">
          <a:blip r:embed="rId2"/>
          <a:srcRect l="6272" t="18255" r="49598" b="34483"/>
          <a:stretch/>
        </p:blipFill>
        <p:spPr bwMode="auto">
          <a:xfrm>
            <a:off x="381000" y="2743200"/>
            <a:ext cx="4267200" cy="3886200"/>
          </a:xfrm>
          <a:prstGeom prst="rect">
            <a:avLst/>
          </a:prstGeom>
          <a:ln>
            <a:noFill/>
          </a:ln>
          <a:extLst>
            <a:ext uri="{53640926-AAD7-44D8-BBD7-CCE9431645EC}">
              <a14:shadowObscured xmlns:a14="http://schemas.microsoft.com/office/drawing/2010/main"/>
            </a:ext>
          </a:extLst>
        </p:spPr>
      </p:pic>
      <p:pic>
        <p:nvPicPr>
          <p:cNvPr id="8" name="Picture 7"/>
          <p:cNvPicPr/>
          <p:nvPr/>
        </p:nvPicPr>
        <p:blipFill rotWithShape="1">
          <a:blip r:embed="rId3"/>
          <a:srcRect l="6728" t="16227" r="40703" b="28803"/>
          <a:stretch/>
        </p:blipFill>
        <p:spPr bwMode="auto">
          <a:xfrm>
            <a:off x="4648200" y="2895600"/>
            <a:ext cx="4038600" cy="37338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71452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0"/>
            <a:ext cx="8229600" cy="6126163"/>
          </a:xfrm>
        </p:spPr>
        <p:txBody>
          <a:bodyPr>
            <a:normAutofit/>
          </a:bodyPr>
          <a:lstStyle/>
          <a:p>
            <a:pPr marL="0" indent="0">
              <a:buNone/>
            </a:pPr>
            <a:endParaRPr lang="en-IN" sz="2000" dirty="0" smtClean="0">
              <a:latin typeface="Times New Roman" pitchFamily="18" charset="0"/>
              <a:cs typeface="Times New Roman" pitchFamily="18" charset="0"/>
            </a:endParaRPr>
          </a:p>
          <a:p>
            <a:pPr marL="0" indent="0">
              <a:buNone/>
            </a:pPr>
            <a:r>
              <a:rPr lang="en-IN" sz="2000" dirty="0" smtClean="0">
                <a:latin typeface="Times New Roman" pitchFamily="18" charset="0"/>
                <a:cs typeface="Times New Roman" pitchFamily="18" charset="0"/>
              </a:rPr>
              <a:t>The </a:t>
            </a:r>
            <a:r>
              <a:rPr lang="en-IN" sz="2000" dirty="0" smtClean="0">
                <a:latin typeface="Times New Roman" pitchFamily="18" charset="0"/>
                <a:cs typeface="Times New Roman" pitchFamily="18" charset="0"/>
              </a:rPr>
              <a:t>source from which the service begins and </a:t>
            </a:r>
            <a:r>
              <a:rPr lang="en-US" sz="2000" dirty="0" smtClean="0">
                <a:latin typeface="Times New Roman" pitchFamily="18" charset="0"/>
                <a:cs typeface="Times New Roman" pitchFamily="18" charset="0"/>
              </a:rPr>
              <a:t>The Analysis of The destination where the service ends.</a:t>
            </a:r>
          </a:p>
          <a:p>
            <a:pPr lvl="0"/>
            <a:r>
              <a:rPr lang="en-IN" sz="2000" dirty="0" smtClean="0">
                <a:latin typeface="Times New Roman" pitchFamily="18" charset="0"/>
                <a:cs typeface="Times New Roman" pitchFamily="18" charset="0"/>
              </a:rPr>
              <a:t>In </a:t>
            </a:r>
            <a:r>
              <a:rPr lang="en-IN" sz="2000" dirty="0">
                <a:latin typeface="Times New Roman" pitchFamily="18" charset="0"/>
                <a:cs typeface="Times New Roman" pitchFamily="18" charset="0"/>
              </a:rPr>
              <a:t>observation from New Delhi has more  Flight service held </a:t>
            </a:r>
            <a:r>
              <a:rPr lang="en-IN" sz="2000" dirty="0" smtClean="0">
                <a:latin typeface="Times New Roman" pitchFamily="18" charset="0"/>
                <a:cs typeface="Times New Roman" pitchFamily="18" charset="0"/>
              </a:rPr>
              <a:t>compare </a:t>
            </a:r>
            <a:r>
              <a:rPr lang="en-IN" sz="2000" dirty="0">
                <a:latin typeface="Times New Roman" pitchFamily="18" charset="0"/>
                <a:cs typeface="Times New Roman" pitchFamily="18" charset="0"/>
              </a:rPr>
              <a:t>with all other cities</a:t>
            </a:r>
            <a:r>
              <a:rPr lang="en-IN" sz="2000" dirty="0" smtClean="0">
                <a:latin typeface="Times New Roman" pitchFamily="18" charset="0"/>
                <a:cs typeface="Times New Roman" pitchFamily="18" charset="0"/>
              </a:rPr>
              <a:t>.</a:t>
            </a:r>
          </a:p>
          <a:p>
            <a:pPr lvl="0"/>
            <a:endParaRPr lang="en-US" sz="2400" dirty="0">
              <a:latin typeface="Times New Roman" pitchFamily="18" charset="0"/>
              <a:cs typeface="Times New Roman" pitchFamily="18" charset="0"/>
            </a:endParaRPr>
          </a:p>
        </p:txBody>
      </p:sp>
      <p:pic>
        <p:nvPicPr>
          <p:cNvPr id="6" name="Picture 5" descr="C:\Users\Hi\Pictures\Screenshots\Screenshot (373).png"/>
          <p:cNvPicPr/>
          <p:nvPr/>
        </p:nvPicPr>
        <p:blipFill rotWithShape="1">
          <a:blip r:embed="rId2">
            <a:extLst>
              <a:ext uri="{28A0092B-C50C-407E-A947-70E740481C1C}">
                <a14:useLocalDpi xmlns:a14="http://schemas.microsoft.com/office/drawing/2010/main" val="0"/>
              </a:ext>
            </a:extLst>
          </a:blip>
          <a:srcRect l="-1" t="1" r="497" b="41"/>
          <a:stretch/>
        </p:blipFill>
        <p:spPr bwMode="auto">
          <a:xfrm>
            <a:off x="152400" y="1752600"/>
            <a:ext cx="4724400" cy="4648200"/>
          </a:xfrm>
          <a:prstGeom prst="rect">
            <a:avLst/>
          </a:prstGeom>
          <a:noFill/>
          <a:ln>
            <a:noFill/>
          </a:ln>
          <a:extLst>
            <a:ext uri="{53640926-AAD7-44D8-BBD7-CCE9431645EC}">
              <a14:shadowObscured xmlns:a14="http://schemas.microsoft.com/office/drawing/2010/main"/>
            </a:ext>
          </a:extLst>
        </p:spPr>
      </p:pic>
      <p:pic>
        <p:nvPicPr>
          <p:cNvPr id="7" name="Picture 6"/>
          <p:cNvPicPr/>
          <p:nvPr/>
        </p:nvPicPr>
        <p:blipFill rotWithShape="1">
          <a:blip r:embed="rId3"/>
          <a:srcRect l="7071" t="31643" r="44807" b="5477"/>
          <a:stretch/>
        </p:blipFill>
        <p:spPr bwMode="auto">
          <a:xfrm>
            <a:off x="4876800" y="1752600"/>
            <a:ext cx="3810000" cy="44958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07180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p:cNvPicPr>
          <p:nvPr>
            <p:ph sz="quarter" idx="1"/>
          </p:nvPr>
        </p:nvPicPr>
        <p:blipFill rotWithShape="1">
          <a:blip r:embed="rId2"/>
          <a:srcRect l="6387" t="46058" r="33062" b="7099"/>
          <a:stretch/>
        </p:blipFill>
        <p:spPr bwMode="auto">
          <a:xfrm>
            <a:off x="228600" y="1981200"/>
            <a:ext cx="4724400" cy="3426659"/>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3"/>
          <a:srcRect l="7185" t="19967" r="34202" b="6174"/>
          <a:stretch/>
        </p:blipFill>
        <p:spPr bwMode="auto">
          <a:xfrm>
            <a:off x="4775200" y="1905000"/>
            <a:ext cx="3911600" cy="3352800"/>
          </a:xfrm>
          <a:prstGeom prst="rect">
            <a:avLst/>
          </a:prstGeom>
          <a:ln>
            <a:noFill/>
          </a:ln>
          <a:extLst>
            <a:ext uri="{53640926-AAD7-44D8-BBD7-CCE9431645EC}">
              <a14:shadowObscured xmlns:a14="http://schemas.microsoft.com/office/drawing/2010/main"/>
            </a:ext>
          </a:extLst>
        </p:spPr>
      </p:pic>
      <p:sp>
        <p:nvSpPr>
          <p:cNvPr id="7" name="Rectangle 6"/>
          <p:cNvSpPr/>
          <p:nvPr/>
        </p:nvSpPr>
        <p:spPr>
          <a:xfrm>
            <a:off x="1371600" y="5943600"/>
            <a:ext cx="7029149" cy="400110"/>
          </a:xfrm>
          <a:prstGeom prst="rect">
            <a:avLst/>
          </a:prstGeom>
        </p:spPr>
        <p:txBody>
          <a:bodyPr wrap="square">
            <a:spAutoFit/>
          </a:bodyPr>
          <a:lstStyle/>
          <a:p>
            <a:r>
              <a:rPr lang="en-IN" sz="2000" dirty="0" smtClean="0">
                <a:latin typeface="Times New Roman" pitchFamily="18" charset="0"/>
                <a:cs typeface="Times New Roman" pitchFamily="18" charset="0"/>
              </a:rPr>
              <a:t>                      The </a:t>
            </a:r>
            <a:r>
              <a:rPr lang="en-IN" sz="2000" dirty="0">
                <a:latin typeface="Times New Roman" pitchFamily="18" charset="0"/>
                <a:cs typeface="Times New Roman" pitchFamily="18" charset="0"/>
              </a:rPr>
              <a:t>Analysis of The name of the airline</a:t>
            </a:r>
            <a:endParaRPr lang="en-US" sz="2000" dirty="0">
              <a:latin typeface="Times New Roman" pitchFamily="18" charset="0"/>
              <a:cs typeface="Times New Roman" pitchFamily="18" charset="0"/>
            </a:endParaRPr>
          </a:p>
        </p:txBody>
      </p:sp>
      <p:sp>
        <p:nvSpPr>
          <p:cNvPr id="8" name="Rectangle 7"/>
          <p:cNvSpPr/>
          <p:nvPr/>
        </p:nvSpPr>
        <p:spPr>
          <a:xfrm>
            <a:off x="228600" y="533400"/>
            <a:ext cx="7848600" cy="830997"/>
          </a:xfrm>
          <a:prstGeom prst="rect">
            <a:avLst/>
          </a:prstGeom>
        </p:spPr>
        <p:txBody>
          <a:bodyPr wrap="square">
            <a:spAutoFit/>
          </a:bodyPr>
          <a:lstStyle/>
          <a:p>
            <a:pPr marL="285750" lvl="0" indent="-285750" latinLnBrk="1">
              <a:buFont typeface="Arial" pitchFamily="34" charset="0"/>
              <a:buChar char="•"/>
            </a:pPr>
            <a:r>
              <a:rPr lang="en-US" sz="2400" dirty="0" err="1" smtClean="0">
                <a:latin typeface="Times New Roman" pitchFamily="18" charset="0"/>
                <a:cs typeface="Times New Roman" pitchFamily="18" charset="0"/>
              </a:rPr>
              <a:t>Vistara</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and </a:t>
            </a:r>
            <a:r>
              <a:rPr lang="en-US" sz="2400" dirty="0" err="1">
                <a:latin typeface="Times New Roman" pitchFamily="18" charset="0"/>
                <a:cs typeface="Times New Roman" pitchFamily="18" charset="0"/>
              </a:rPr>
              <a:t>IndiGo</a:t>
            </a:r>
            <a:r>
              <a:rPr lang="en-US" sz="2400" dirty="0">
                <a:latin typeface="Times New Roman" pitchFamily="18" charset="0"/>
                <a:cs typeface="Times New Roman" pitchFamily="18" charset="0"/>
              </a:rPr>
              <a:t> are the higher service provide.</a:t>
            </a:r>
          </a:p>
          <a:p>
            <a:pPr marL="285750" indent="-285750">
              <a:buFont typeface="Arial" pitchFamily="34" charset="0"/>
              <a:buChar char="•"/>
            </a:pPr>
            <a:r>
              <a:rPr lang="en-US" sz="2400" dirty="0" smtClean="0">
                <a:latin typeface="Times New Roman" pitchFamily="18" charset="0"/>
                <a:cs typeface="Times New Roman" pitchFamily="18" charset="0"/>
              </a:rPr>
              <a:t> Air </a:t>
            </a:r>
            <a:r>
              <a:rPr lang="en-US" sz="2400" dirty="0">
                <a:latin typeface="Times New Roman" pitchFamily="18" charset="0"/>
                <a:cs typeface="Times New Roman" pitchFamily="18" charset="0"/>
              </a:rPr>
              <a:t>Asia has 2.3% very low service compare with other</a:t>
            </a:r>
          </a:p>
        </p:txBody>
      </p:sp>
    </p:spTree>
    <p:extLst>
      <p:ext uri="{BB962C8B-B14F-4D97-AF65-F5344CB8AC3E}">
        <p14:creationId xmlns:p14="http://schemas.microsoft.com/office/powerpoint/2010/main" val="23147107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p:cNvPicPr>
          <p:nvPr>
            <p:ph sz="quarter" idx="1"/>
          </p:nvPr>
        </p:nvPicPr>
        <p:blipFill rotWithShape="1">
          <a:blip r:embed="rId2">
            <a:extLst>
              <a:ext uri="{28A0092B-C50C-407E-A947-70E740481C1C}">
                <a14:useLocalDpi xmlns:a14="http://schemas.microsoft.com/office/drawing/2010/main" val="0"/>
              </a:ext>
            </a:extLst>
          </a:blip>
          <a:stretch/>
        </p:blipFill>
        <p:spPr bwMode="auto">
          <a:xfrm>
            <a:off x="660400" y="1447800"/>
            <a:ext cx="7467600" cy="4198474"/>
          </a:xfrm>
          <a:prstGeom prst="rect">
            <a:avLst/>
          </a:prstGeom>
          <a:ln>
            <a:noFill/>
          </a:ln>
          <a:extLst>
            <a:ext uri="{53640926-AAD7-44D8-BBD7-CCE9431645EC}">
              <a14:shadowObscured xmlns:a14="http://schemas.microsoft.com/office/drawing/2010/main"/>
            </a:ext>
          </a:extLst>
        </p:spPr>
      </p:pic>
      <p:sp>
        <p:nvSpPr>
          <p:cNvPr id="8" name="Rectangle 7"/>
          <p:cNvSpPr/>
          <p:nvPr/>
        </p:nvSpPr>
        <p:spPr>
          <a:xfrm>
            <a:off x="685800" y="457200"/>
            <a:ext cx="7772400" cy="523220"/>
          </a:xfrm>
          <a:prstGeom prst="rect">
            <a:avLst/>
          </a:prstGeom>
        </p:spPr>
        <p:txBody>
          <a:bodyPr wrap="square">
            <a:spAutoFit/>
          </a:bodyPr>
          <a:lstStyle/>
          <a:p>
            <a:pPr marL="457200" indent="-457200">
              <a:buFont typeface="Arial" pitchFamily="34" charset="0"/>
              <a:buChar char="•"/>
            </a:pPr>
            <a:r>
              <a:rPr lang="en-IN" sz="2800" dirty="0"/>
              <a:t>The Analysis between Source and Price</a:t>
            </a:r>
            <a:endParaRPr lang="en-US" sz="2800" dirty="0"/>
          </a:p>
        </p:txBody>
      </p:sp>
    </p:spTree>
    <p:extLst>
      <p:ext uri="{BB962C8B-B14F-4D97-AF65-F5344CB8AC3E}">
        <p14:creationId xmlns:p14="http://schemas.microsoft.com/office/powerpoint/2010/main" val="10236058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p:cNvPicPr>
          <p:nvPr>
            <p:ph sz="quarter" idx="1"/>
          </p:nvPr>
        </p:nvPicPr>
        <p:blipFill rotWithShape="1">
          <a:blip r:embed="rId2"/>
          <a:stretch/>
        </p:blipFill>
        <p:spPr bwMode="auto">
          <a:xfrm>
            <a:off x="406400" y="1447800"/>
            <a:ext cx="7467600" cy="4198474"/>
          </a:xfrm>
          <a:prstGeom prst="rect">
            <a:avLst/>
          </a:prstGeom>
          <a:ln>
            <a:noFill/>
          </a:ln>
          <a:extLst>
            <a:ext uri="{53640926-AAD7-44D8-BBD7-CCE9431645EC}">
              <a14:shadowObscured xmlns:a14="http://schemas.microsoft.com/office/drawing/2010/main"/>
            </a:ext>
          </a:extLst>
        </p:spPr>
      </p:pic>
      <p:sp>
        <p:nvSpPr>
          <p:cNvPr id="6" name="Rectangle 5"/>
          <p:cNvSpPr/>
          <p:nvPr/>
        </p:nvSpPr>
        <p:spPr>
          <a:xfrm>
            <a:off x="381000" y="228600"/>
            <a:ext cx="8077200" cy="1015663"/>
          </a:xfrm>
          <a:prstGeom prst="rect">
            <a:avLst/>
          </a:prstGeom>
        </p:spPr>
        <p:txBody>
          <a:bodyPr wrap="square">
            <a:spAutoFit/>
          </a:bodyPr>
          <a:lstStyle/>
          <a:p>
            <a:pPr lvl="0"/>
            <a:r>
              <a:rPr lang="en-US" sz="2000" dirty="0">
                <a:latin typeface="Times New Roman" pitchFamily="18" charset="0"/>
                <a:cs typeface="Times New Roman" pitchFamily="18" charset="0"/>
              </a:rPr>
              <a:t>Total stops between the source and destination</a:t>
            </a:r>
          </a:p>
          <a:p>
            <a:pPr marL="342900" lvl="0" indent="-342900">
              <a:buFont typeface="Wingdings" pitchFamily="2" charset="2"/>
              <a:buChar char="v"/>
            </a:pPr>
            <a:r>
              <a:rPr lang="en-US" sz="2000" dirty="0">
                <a:latin typeface="Times New Roman" pitchFamily="18" charset="0"/>
                <a:cs typeface="Times New Roman" pitchFamily="18" charset="0"/>
              </a:rPr>
              <a:t>2 stops and 3 stops have high flight price rate compare with others.</a:t>
            </a:r>
          </a:p>
          <a:p>
            <a:pPr marL="342900" lvl="0" indent="-342900">
              <a:buFont typeface="Wingdings" pitchFamily="2" charset="2"/>
              <a:buChar char="v"/>
            </a:pPr>
            <a:r>
              <a:rPr lang="en-US" sz="2000" dirty="0">
                <a:latin typeface="Times New Roman" pitchFamily="18" charset="0"/>
                <a:cs typeface="Times New Roman" pitchFamily="18" charset="0"/>
              </a:rPr>
              <a:t>1 stop and Non stop have low flight price rate.</a:t>
            </a:r>
          </a:p>
        </p:txBody>
      </p:sp>
    </p:spTree>
    <p:extLst>
      <p:ext uri="{BB962C8B-B14F-4D97-AF65-F5344CB8AC3E}">
        <p14:creationId xmlns:p14="http://schemas.microsoft.com/office/powerpoint/2010/main" val="18422619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sz="quarter" idx="1"/>
          </p:nvPr>
        </p:nvPicPr>
        <p:blipFill rotWithShape="1">
          <a:blip r:embed="rId2"/>
          <a:srcRect l="7640" t="33873" r="17671" b="8519"/>
          <a:stretch/>
        </p:blipFill>
        <p:spPr bwMode="auto">
          <a:xfrm>
            <a:off x="419100" y="1219200"/>
            <a:ext cx="8305800" cy="5334000"/>
          </a:xfrm>
          <a:prstGeom prst="rect">
            <a:avLst/>
          </a:prstGeom>
          <a:ln>
            <a:noFill/>
          </a:ln>
          <a:extLst>
            <a:ext uri="{53640926-AAD7-44D8-BBD7-CCE9431645EC}">
              <a14:shadowObscured xmlns:a14="http://schemas.microsoft.com/office/drawing/2010/main"/>
            </a:ext>
          </a:extLst>
        </p:spPr>
      </p:pic>
      <p:sp>
        <p:nvSpPr>
          <p:cNvPr id="2" name="Rectangle 1"/>
          <p:cNvSpPr/>
          <p:nvPr/>
        </p:nvSpPr>
        <p:spPr>
          <a:xfrm>
            <a:off x="1447800" y="685800"/>
            <a:ext cx="6248400" cy="369332"/>
          </a:xfrm>
          <a:prstGeom prst="rect">
            <a:avLst/>
          </a:prstGeom>
        </p:spPr>
        <p:txBody>
          <a:bodyPr wrap="square">
            <a:spAutoFit/>
          </a:bodyPr>
          <a:lstStyle/>
          <a:p>
            <a:pPr marL="285750" indent="-285750">
              <a:buFont typeface="Arial" pitchFamily="34" charset="0"/>
              <a:buChar char="•"/>
            </a:pPr>
            <a:r>
              <a:rPr lang="en-IN" dirty="0">
                <a:latin typeface="Times New Roman" pitchFamily="18" charset="0"/>
                <a:cs typeface="Times New Roman" pitchFamily="18" charset="0"/>
              </a:rPr>
              <a:t>The Analysis between </a:t>
            </a:r>
            <a:r>
              <a:rPr lang="en-IN" dirty="0" smtClean="0">
                <a:latin typeface="Times New Roman" pitchFamily="18" charset="0"/>
                <a:cs typeface="Times New Roman" pitchFamily="18" charset="0"/>
              </a:rPr>
              <a:t>Source </a:t>
            </a:r>
            <a:r>
              <a:rPr lang="en-IN" dirty="0">
                <a:latin typeface="Times New Roman" pitchFamily="18" charset="0"/>
                <a:cs typeface="Times New Roman" pitchFamily="18" charset="0"/>
              </a:rPr>
              <a:t>and Price</a:t>
            </a:r>
            <a:endParaRPr lang="en-US" dirty="0"/>
          </a:p>
        </p:txBody>
      </p:sp>
    </p:spTree>
    <p:extLst>
      <p:ext uri="{BB962C8B-B14F-4D97-AF65-F5344CB8AC3E}">
        <p14:creationId xmlns:p14="http://schemas.microsoft.com/office/powerpoint/2010/main" val="2483581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IN" b="1" dirty="0"/>
              <a:t>Business Problem Framing</a:t>
            </a:r>
            <a:r>
              <a:rPr lang="en-US" dirty="0"/>
              <a:t/>
            </a:r>
            <a:br>
              <a:rPr lang="en-US" dirty="0"/>
            </a:br>
            <a:endParaRPr lang="en-US" dirty="0"/>
          </a:p>
        </p:txBody>
      </p:sp>
      <p:sp>
        <p:nvSpPr>
          <p:cNvPr id="3" name="Content Placeholder 2"/>
          <p:cNvSpPr>
            <a:spLocks noGrp="1"/>
          </p:cNvSpPr>
          <p:nvPr>
            <p:ph sz="quarter" idx="1"/>
          </p:nvPr>
        </p:nvSpPr>
        <p:spPr>
          <a:xfrm>
            <a:off x="457200" y="1295400"/>
            <a:ext cx="8229600" cy="5867400"/>
          </a:xfrm>
        </p:spPr>
        <p:txBody>
          <a:bodyPr>
            <a:normAutofit/>
          </a:bodyPr>
          <a:lstStyle/>
          <a:p>
            <a:pPr marL="0" indent="0" algn="just">
              <a:lnSpc>
                <a:spcPct val="107000"/>
              </a:lnSpc>
              <a:spcAft>
                <a:spcPts val="800"/>
              </a:spcAft>
              <a:buNone/>
            </a:pPr>
            <a:r>
              <a:rPr lang="en-IN" sz="2000"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With </a:t>
            </a:r>
            <a:r>
              <a:rPr lang="en-I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respect to the season flight price also differs in the market, we have seen lot of changes in the Flight ticket price. Now some flight tickets are in demand hence making them costly and some are not in demand hence cheaper. With the change in market due to covid 19 impact, our customers are facing problems with their previous flight price valuation machine learning models. So, they are looking for new machine learning models from new data. We have to make flight ticket price valuation model</a:t>
            </a:r>
            <a:r>
              <a:rPr lang="en-IN" sz="2000" dirty="0">
                <a:effectLst/>
                <a:latin typeface="Times New Roman" pitchFamily="18" charset="0"/>
                <a:ea typeface="Calibri" panose="020F0502020204030204" pitchFamily="34" charset="0"/>
                <a:cs typeface="Times New Roman" pitchFamily="18" charset="0"/>
              </a:rPr>
              <a:t>.</a:t>
            </a:r>
          </a:p>
          <a:p>
            <a:pPr marL="0" indent="0" algn="just">
              <a:buNone/>
            </a:pPr>
            <a:r>
              <a:rPr lang="en-IN" sz="2000" dirty="0" smtClean="0">
                <a:latin typeface="Times New Roman" pitchFamily="18" charset="0"/>
                <a:cs typeface="Times New Roman" pitchFamily="18" charset="0"/>
              </a:rPr>
              <a:t>                                         </a:t>
            </a:r>
            <a:r>
              <a:rPr lang="en-IN" sz="2000" dirty="0">
                <a:latin typeface="Times New Roman" pitchFamily="18" charset="0"/>
                <a:cs typeface="Times New Roman" pitchFamily="18" charset="0"/>
              </a:rPr>
              <a:t>Someone who purchase flight tickets frequently would be able to predict the right time to procure a ticket to obtain the best deal. Many airlines change ticket prices for their revenue management. The airline may increase the prices when the demand is to be expected to increase the capacity. To estimate the minimum airfare, data for a specific air route has been collected including the features like departure time, arrival time and airways over a specific period. Features are extracted from the collected data to apply Machine Learning (ML) models. This paper gives the machine learning regression methods to predict the prices at the given time.</a:t>
            </a:r>
            <a:endParaRPr lang="en-US" sz="2000" dirty="0">
              <a:latin typeface="Times New Roman" pitchFamily="18" charset="0"/>
              <a:cs typeface="Times New Roman" pitchFamily="18" charset="0"/>
            </a:endParaRPr>
          </a:p>
          <a:p>
            <a:pPr marL="0" indent="0">
              <a:buNone/>
            </a:pPr>
            <a:r>
              <a:rPr lang="en-IN" sz="2000" dirty="0">
                <a:latin typeface="Times New Roman" pitchFamily="18" charset="0"/>
                <a:cs typeface="Times New Roman" pitchFamily="18" charset="0"/>
              </a:rPr>
              <a:t>                                         </a:t>
            </a:r>
            <a:endParaRPr lang="en-IN" sz="2000" dirty="0">
              <a:effectLst/>
              <a:latin typeface="Times New Roman" pitchFamily="18" charset="0"/>
              <a:ea typeface="Calibri" panose="020F0502020204030204" pitchFamily="34" charset="0"/>
              <a:cs typeface="Times New Roman"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sz="quarter" idx="1"/>
          </p:nvPr>
        </p:nvPicPr>
        <p:blipFill rotWithShape="1">
          <a:blip r:embed="rId2"/>
          <a:srcRect l="7297" t="14807" r="14248" b="7303"/>
          <a:stretch/>
        </p:blipFill>
        <p:spPr bwMode="auto">
          <a:xfrm>
            <a:off x="381000" y="1179731"/>
            <a:ext cx="8092840" cy="5105400"/>
          </a:xfrm>
          <a:prstGeom prst="rect">
            <a:avLst/>
          </a:prstGeom>
          <a:ln>
            <a:noFill/>
          </a:ln>
          <a:extLst>
            <a:ext uri="{53640926-AAD7-44D8-BBD7-CCE9431645EC}">
              <a14:shadowObscured xmlns:a14="http://schemas.microsoft.com/office/drawing/2010/main"/>
            </a:ext>
          </a:extLst>
        </p:spPr>
      </p:pic>
      <p:sp>
        <p:nvSpPr>
          <p:cNvPr id="2" name="Rectangle 1"/>
          <p:cNvSpPr/>
          <p:nvPr/>
        </p:nvSpPr>
        <p:spPr>
          <a:xfrm>
            <a:off x="1219200" y="533400"/>
            <a:ext cx="6781800" cy="461665"/>
          </a:xfrm>
          <a:prstGeom prst="rect">
            <a:avLst/>
          </a:prstGeom>
        </p:spPr>
        <p:txBody>
          <a:bodyPr wrap="square">
            <a:spAutoFit/>
          </a:bodyPr>
          <a:lstStyle/>
          <a:p>
            <a:pPr marL="285750" indent="-285750">
              <a:buFont typeface="Arial" pitchFamily="34" charset="0"/>
              <a:buChar char="•"/>
            </a:pPr>
            <a:r>
              <a:rPr lang="en-IN" sz="2400" dirty="0" smtClean="0">
                <a:latin typeface="Times New Roman" pitchFamily="18" charset="0"/>
                <a:cs typeface="Times New Roman" pitchFamily="18" charset="0"/>
              </a:rPr>
              <a:t>The </a:t>
            </a:r>
            <a:r>
              <a:rPr lang="en-IN" sz="2400" dirty="0">
                <a:latin typeface="Times New Roman" pitchFamily="18" charset="0"/>
                <a:cs typeface="Times New Roman" pitchFamily="18" charset="0"/>
              </a:rPr>
              <a:t>Analysis between Destination and Price.</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3864704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sz="quarter" idx="1"/>
          </p:nvPr>
        </p:nvPicPr>
        <p:blipFill rotWithShape="1">
          <a:blip r:embed="rId2"/>
          <a:srcRect l="6044" t="14807" r="10827" b="6897"/>
          <a:stretch/>
        </p:blipFill>
        <p:spPr bwMode="auto">
          <a:xfrm>
            <a:off x="457200" y="1066800"/>
            <a:ext cx="8229600" cy="5410199"/>
          </a:xfrm>
          <a:prstGeom prst="rect">
            <a:avLst/>
          </a:prstGeom>
          <a:ln>
            <a:noFill/>
          </a:ln>
          <a:extLst>
            <a:ext uri="{53640926-AAD7-44D8-BBD7-CCE9431645EC}">
              <a14:shadowObscured xmlns:a14="http://schemas.microsoft.com/office/drawing/2010/main"/>
            </a:ext>
          </a:extLst>
        </p:spPr>
      </p:pic>
      <p:sp>
        <p:nvSpPr>
          <p:cNvPr id="2" name="Rectangle 1"/>
          <p:cNvSpPr/>
          <p:nvPr/>
        </p:nvSpPr>
        <p:spPr>
          <a:xfrm>
            <a:off x="1371600" y="473045"/>
            <a:ext cx="4572000" cy="400110"/>
          </a:xfrm>
          <a:prstGeom prst="rect">
            <a:avLst/>
          </a:prstGeom>
        </p:spPr>
        <p:txBody>
          <a:bodyPr wrap="square">
            <a:spAutoFit/>
          </a:bodyPr>
          <a:lstStyle/>
          <a:p>
            <a:pPr marL="285750" indent="-285750">
              <a:buFont typeface="Arial" pitchFamily="34" charset="0"/>
              <a:buChar char="•"/>
            </a:pPr>
            <a:r>
              <a:rPr lang="en-IN" sz="2000" dirty="0">
                <a:latin typeface="Times New Roman" pitchFamily="18" charset="0"/>
                <a:cs typeface="Times New Roman" pitchFamily="18" charset="0"/>
              </a:rPr>
              <a:t>The Analysis between </a:t>
            </a:r>
            <a:r>
              <a:rPr lang="en-IN" sz="2000" dirty="0" smtClean="0">
                <a:latin typeface="Times New Roman" pitchFamily="18" charset="0"/>
                <a:cs typeface="Times New Roman" pitchFamily="18" charset="0"/>
              </a:rPr>
              <a:t>Day </a:t>
            </a:r>
            <a:r>
              <a:rPr lang="en-IN" sz="2000" dirty="0">
                <a:latin typeface="Times New Roman" pitchFamily="18" charset="0"/>
                <a:cs typeface="Times New Roman" pitchFamily="18" charset="0"/>
              </a:rPr>
              <a:t>and Price</a:t>
            </a:r>
            <a:endParaRPr lang="en-US" sz="2000" dirty="0"/>
          </a:p>
        </p:txBody>
      </p:sp>
    </p:spTree>
    <p:extLst>
      <p:ext uri="{BB962C8B-B14F-4D97-AF65-F5344CB8AC3E}">
        <p14:creationId xmlns:p14="http://schemas.microsoft.com/office/powerpoint/2010/main" val="19688013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sz="quarter" idx="1"/>
          </p:nvPr>
        </p:nvPicPr>
        <p:blipFill rotWithShape="1">
          <a:blip r:embed="rId2"/>
          <a:srcRect l="7754" t="18864" r="8546" b="23529"/>
          <a:stretch/>
        </p:blipFill>
        <p:spPr bwMode="auto">
          <a:xfrm>
            <a:off x="457200" y="1143000"/>
            <a:ext cx="8229600" cy="5181600"/>
          </a:xfrm>
          <a:prstGeom prst="rect">
            <a:avLst/>
          </a:prstGeom>
          <a:ln>
            <a:noFill/>
          </a:ln>
          <a:extLst>
            <a:ext uri="{53640926-AAD7-44D8-BBD7-CCE9431645EC}">
              <a14:shadowObscured xmlns:a14="http://schemas.microsoft.com/office/drawing/2010/main"/>
            </a:ext>
          </a:extLst>
        </p:spPr>
      </p:pic>
      <p:sp>
        <p:nvSpPr>
          <p:cNvPr id="2" name="Rectangle 1"/>
          <p:cNvSpPr/>
          <p:nvPr/>
        </p:nvSpPr>
        <p:spPr>
          <a:xfrm>
            <a:off x="1066800" y="533400"/>
            <a:ext cx="4535729" cy="400110"/>
          </a:xfrm>
          <a:prstGeom prst="rect">
            <a:avLst/>
          </a:prstGeom>
        </p:spPr>
        <p:txBody>
          <a:bodyPr wrap="none">
            <a:spAutoFit/>
          </a:bodyPr>
          <a:lstStyle/>
          <a:p>
            <a:pPr marL="285750" indent="-285750">
              <a:buFont typeface="Arial" pitchFamily="34" charset="0"/>
              <a:buChar char="•"/>
            </a:pPr>
            <a:r>
              <a:rPr lang="en-IN" sz="2000" dirty="0">
                <a:latin typeface="Times New Roman" pitchFamily="18" charset="0"/>
                <a:cs typeface="Times New Roman" pitchFamily="18" charset="0"/>
              </a:rPr>
              <a:t>The Analysis between </a:t>
            </a:r>
            <a:r>
              <a:rPr lang="en-IN" sz="2000" dirty="0" smtClean="0">
                <a:latin typeface="Times New Roman" pitchFamily="18" charset="0"/>
                <a:cs typeface="Times New Roman" pitchFamily="18" charset="0"/>
              </a:rPr>
              <a:t>Airline </a:t>
            </a:r>
            <a:r>
              <a:rPr lang="en-IN" sz="2000" dirty="0">
                <a:latin typeface="Times New Roman" pitchFamily="18" charset="0"/>
                <a:cs typeface="Times New Roman" pitchFamily="18" charset="0"/>
              </a:rPr>
              <a:t>and Price</a:t>
            </a:r>
            <a:endParaRPr lang="en-US" sz="2000" dirty="0"/>
          </a:p>
        </p:txBody>
      </p:sp>
    </p:spTree>
    <p:extLst>
      <p:ext uri="{BB962C8B-B14F-4D97-AF65-F5344CB8AC3E}">
        <p14:creationId xmlns:p14="http://schemas.microsoft.com/office/powerpoint/2010/main" val="18653015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sz="quarter" idx="1"/>
          </p:nvPr>
        </p:nvPicPr>
        <p:blipFill rotWithShape="1">
          <a:blip r:embed="rId2"/>
          <a:srcRect l="7184" t="15417" r="34659" b="17850"/>
          <a:stretch/>
        </p:blipFill>
        <p:spPr bwMode="auto">
          <a:xfrm>
            <a:off x="1064224" y="762000"/>
            <a:ext cx="7015552" cy="536416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278123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DAD6793-BB59-4999-BBCD-1FF53223F304}"/>
              </a:ext>
            </a:extLst>
          </p:cNvPr>
          <p:cNvSpPr>
            <a:spLocks noGrp="1"/>
          </p:cNvSpPr>
          <p:nvPr>
            <p:ph type="title"/>
          </p:nvPr>
        </p:nvSpPr>
        <p:spPr>
          <a:xfrm>
            <a:off x="457200" y="274638"/>
            <a:ext cx="7467600" cy="944562"/>
          </a:xfrm>
        </p:spPr>
        <p:txBody>
          <a:bodyPr/>
          <a:lstStyle/>
          <a:p>
            <a:r>
              <a:rPr lang="en-IN" b="1" dirty="0" smtClean="0"/>
              <a:t>                CORRELATION</a:t>
            </a:r>
            <a:endParaRPr lang="en-IN" dirty="0"/>
          </a:p>
        </p:txBody>
      </p:sp>
      <p:pic>
        <p:nvPicPr>
          <p:cNvPr id="5" name="Content Placeholder 4"/>
          <p:cNvPicPr>
            <a:picLocks noGrp="1"/>
          </p:cNvPicPr>
          <p:nvPr>
            <p:ph sz="quarter" idx="1"/>
          </p:nvPr>
        </p:nvPicPr>
        <p:blipFill rotWithShape="1">
          <a:blip r:embed="rId2"/>
          <a:srcRect l="6458" t="12918" r="32653" b="12495"/>
          <a:stretch/>
        </p:blipFill>
        <p:spPr bwMode="auto">
          <a:xfrm>
            <a:off x="457200" y="1371600"/>
            <a:ext cx="7772400" cy="4419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260761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953000" cy="792162"/>
          </a:xfrm>
        </p:spPr>
        <p:txBody>
          <a:bodyPr>
            <a:normAutofit fontScale="90000"/>
          </a:bodyPr>
          <a:lstStyle/>
          <a:p>
            <a:r>
              <a:rPr lang="en-US" sz="3600" b="1" dirty="0">
                <a:latin typeface="Times New Roman" pitchFamily="18" charset="0"/>
                <a:cs typeface="Times New Roman" pitchFamily="18" charset="0"/>
              </a:rPr>
              <a:t>Checking the outliers</a:t>
            </a:r>
            <a:r>
              <a:rPr lang="en-US" sz="3200" dirty="0"/>
              <a:t/>
            </a:r>
            <a:br>
              <a:rPr lang="en-US" sz="3200" dirty="0"/>
            </a:br>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913" t="15246" r="25431" b="6251"/>
          <a:stretch/>
        </p:blipFill>
        <p:spPr bwMode="auto">
          <a:xfrm>
            <a:off x="762000" y="838200"/>
            <a:ext cx="73914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p:nvPr/>
        </p:nvPicPr>
        <p:blipFill rotWithShape="1">
          <a:blip r:embed="rId3"/>
          <a:srcRect l="7640" t="33063" r="39450" b="8519"/>
          <a:stretch/>
        </p:blipFill>
        <p:spPr bwMode="auto">
          <a:xfrm>
            <a:off x="457200" y="3733801"/>
            <a:ext cx="7924800" cy="29718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353601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7467600" cy="1143000"/>
          </a:xfrm>
        </p:spPr>
        <p:txBody>
          <a:bodyPr>
            <a:noAutofit/>
          </a:bodyPr>
          <a:lstStyle/>
          <a:p>
            <a:pPr lvl="0"/>
            <a:r>
              <a:rPr lang="en-IN" sz="3600" b="1" dirty="0" smtClean="0">
                <a:latin typeface="Times New Roman" pitchFamily="18" charset="0"/>
                <a:cs typeface="Times New Roman" pitchFamily="18" charset="0"/>
              </a:rPr>
              <a:t>  </a:t>
            </a:r>
            <a:r>
              <a:rPr lang="en-IN" sz="2800" b="1" dirty="0" err="1" smtClean="0">
                <a:latin typeface="Times New Roman" pitchFamily="18" charset="0"/>
                <a:cs typeface="Times New Roman" pitchFamily="18" charset="0"/>
              </a:rPr>
              <a:t>Skewness</a:t>
            </a:r>
            <a:r>
              <a:rPr lang="en-IN" sz="2800" b="1" dirty="0" smtClean="0">
                <a:latin typeface="Times New Roman" pitchFamily="18" charset="0"/>
                <a:cs typeface="Times New Roman" pitchFamily="18" charset="0"/>
              </a:rPr>
              <a:t> </a:t>
            </a:r>
            <a:r>
              <a:rPr lang="en-IN" sz="2800" b="1" dirty="0">
                <a:latin typeface="Times New Roman" pitchFamily="18" charset="0"/>
                <a:cs typeface="Times New Roman" pitchFamily="18" charset="0"/>
              </a:rPr>
              <a:t>removal</a:t>
            </a:r>
            <a:r>
              <a:rPr lang="en-US" sz="2800" b="1" dirty="0">
                <a:latin typeface="Times New Roman" pitchFamily="18" charset="0"/>
                <a:cs typeface="Times New Roman" pitchFamily="18" charset="0"/>
              </a:rPr>
              <a:t/>
            </a:r>
            <a:br>
              <a:rPr lang="en-US" sz="2800" b="1" dirty="0">
                <a:latin typeface="Times New Roman" pitchFamily="18" charset="0"/>
                <a:cs typeface="Times New Roman" pitchFamily="18" charset="0"/>
              </a:rPr>
            </a:br>
            <a:endParaRPr lang="en-US" sz="2800" b="1" dirty="0">
              <a:latin typeface="Times New Roman" pitchFamily="18" charset="0"/>
              <a:cs typeface="Times New Roman" pitchFamily="18" charset="0"/>
            </a:endParaRPr>
          </a:p>
        </p:txBody>
      </p:sp>
      <p:sp>
        <p:nvSpPr>
          <p:cNvPr id="4" name="Rectangle 3"/>
          <p:cNvSpPr/>
          <p:nvPr/>
        </p:nvSpPr>
        <p:spPr>
          <a:xfrm>
            <a:off x="228600" y="990600"/>
            <a:ext cx="8305800" cy="369332"/>
          </a:xfrm>
          <a:prstGeom prst="rect">
            <a:avLst/>
          </a:prstGeom>
        </p:spPr>
        <p:txBody>
          <a:bodyPr wrap="square">
            <a:spAutoFit/>
          </a:bodyPr>
          <a:lstStyle/>
          <a:p>
            <a:pPr marL="285750" indent="-285750">
              <a:buFont typeface="Wingdings" pitchFamily="2" charset="2"/>
              <a:buChar char="§"/>
            </a:pPr>
            <a:r>
              <a:rPr lang="en-US" dirty="0"/>
              <a:t>Using Square root transformation </a:t>
            </a:r>
            <a:r>
              <a:rPr lang="en-US" dirty="0" err="1"/>
              <a:t>methord</a:t>
            </a:r>
            <a:r>
              <a:rPr lang="en-US" dirty="0"/>
              <a:t> to reduce </a:t>
            </a:r>
            <a:r>
              <a:rPr lang="en-US" dirty="0" err="1"/>
              <a:t>Skewness</a:t>
            </a:r>
            <a:endParaRPr lang="en-US" dirty="0"/>
          </a:p>
        </p:txBody>
      </p:sp>
      <p:pic>
        <p:nvPicPr>
          <p:cNvPr id="5" name="Picture 4"/>
          <p:cNvPicPr/>
          <p:nvPr/>
        </p:nvPicPr>
        <p:blipFill rotWithShape="1">
          <a:blip r:embed="rId2"/>
          <a:srcRect l="6386" t="14729" r="27932" b="10363"/>
          <a:stretch/>
        </p:blipFill>
        <p:spPr bwMode="auto">
          <a:xfrm>
            <a:off x="381000" y="1447800"/>
            <a:ext cx="8305800" cy="52578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860297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15962"/>
          </a:xfrm>
        </p:spPr>
        <p:txBody>
          <a:bodyPr>
            <a:normAutofit/>
          </a:bodyPr>
          <a:lstStyle/>
          <a:p>
            <a:r>
              <a:rPr lang="en-US" sz="3200" b="1" dirty="0" err="1">
                <a:latin typeface="Times New Roman" pitchFamily="18" charset="0"/>
                <a:cs typeface="Times New Roman" pitchFamily="18" charset="0"/>
              </a:rPr>
              <a:t>Skewness</a:t>
            </a:r>
            <a:r>
              <a:rPr lang="en-US" sz="3200" b="1" dirty="0">
                <a:latin typeface="Times New Roman" pitchFamily="18" charset="0"/>
                <a:cs typeface="Times New Roman" pitchFamily="18" charset="0"/>
              </a:rPr>
              <a:t> is reduced</a:t>
            </a:r>
            <a:endParaRPr lang="en-US" sz="3200" b="1" dirty="0">
              <a:latin typeface="Times New Roman" pitchFamily="18" charset="0"/>
              <a:cs typeface="Times New Roman" pitchFamily="18" charset="0"/>
            </a:endParaRPr>
          </a:p>
        </p:txBody>
      </p:sp>
      <p:pic>
        <p:nvPicPr>
          <p:cNvPr id="4" name="Content Placeholder 3"/>
          <p:cNvPicPr>
            <a:picLocks noGrp="1"/>
          </p:cNvPicPr>
          <p:nvPr>
            <p:ph sz="quarter" idx="1"/>
          </p:nvPr>
        </p:nvPicPr>
        <p:blipFill rotWithShape="1">
          <a:blip r:embed="rId2"/>
          <a:srcRect l="7184" t="32679" r="68185" b="29821"/>
          <a:stretch/>
        </p:blipFill>
        <p:spPr bwMode="auto">
          <a:xfrm>
            <a:off x="838200" y="1676400"/>
            <a:ext cx="6477000" cy="47244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788159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600200"/>
          </a:xfrm>
        </p:spPr>
        <p:txBody>
          <a:bodyPr>
            <a:noAutofit/>
          </a:bodyPr>
          <a:lstStyle/>
          <a:p>
            <a:r>
              <a:rPr lang="en-US" sz="4000" b="1" dirty="0" smtClean="0"/>
              <a:t/>
            </a:r>
            <a:br>
              <a:rPr lang="en-US" sz="4000" b="1" dirty="0" smtClean="0"/>
            </a:br>
            <a:r>
              <a:rPr lang="en-US" sz="4000" b="1" dirty="0" smtClean="0"/>
              <a:t/>
            </a:r>
            <a:br>
              <a:rPr lang="en-US" sz="4000" b="1" dirty="0" smtClean="0"/>
            </a:br>
            <a:r>
              <a:rPr lang="en-US" sz="4000" b="1" dirty="0"/>
              <a:t/>
            </a:r>
            <a:br>
              <a:rPr lang="en-US" sz="4000" b="1" dirty="0"/>
            </a:br>
            <a:r>
              <a:rPr lang="en-US" sz="4000" b="1" dirty="0" smtClean="0"/>
              <a:t/>
            </a:r>
            <a:br>
              <a:rPr lang="en-US" sz="4000" b="1" dirty="0" smtClean="0"/>
            </a:br>
            <a:r>
              <a:rPr lang="en-US" sz="4000" b="1" dirty="0"/>
              <a:t/>
            </a:r>
            <a:br>
              <a:rPr lang="en-US" sz="4000" b="1" dirty="0"/>
            </a:br>
            <a:r>
              <a:rPr lang="en-US" sz="4000" b="1" dirty="0" smtClean="0"/>
              <a:t/>
            </a:r>
            <a:br>
              <a:rPr lang="en-US" sz="4000" b="1" dirty="0" smtClean="0"/>
            </a:br>
            <a:r>
              <a:rPr lang="en-US" sz="4000" b="1" dirty="0"/>
              <a:t/>
            </a:r>
            <a:br>
              <a:rPr lang="en-US" sz="4000" b="1" dirty="0"/>
            </a:br>
            <a:r>
              <a:rPr lang="en-US" sz="4000" b="1" dirty="0" smtClean="0"/>
              <a:t/>
            </a:r>
            <a:br>
              <a:rPr lang="en-US" sz="4000" b="1" dirty="0" smtClean="0"/>
            </a:br>
            <a:r>
              <a:rPr lang="en-US" sz="4000" b="1" dirty="0" smtClean="0"/>
              <a:t>          Observations</a:t>
            </a:r>
            <a:r>
              <a:rPr lang="en-US" sz="4000" dirty="0"/>
              <a:t/>
            </a:r>
            <a:br>
              <a:rPr lang="en-US" sz="4000" dirty="0"/>
            </a:br>
            <a:endParaRPr lang="en-US" sz="4000" dirty="0"/>
          </a:p>
        </p:txBody>
      </p:sp>
      <p:sp>
        <p:nvSpPr>
          <p:cNvPr id="3" name="Content Placeholder 2"/>
          <p:cNvSpPr>
            <a:spLocks noGrp="1"/>
          </p:cNvSpPr>
          <p:nvPr>
            <p:ph sz="quarter" idx="1"/>
          </p:nvPr>
        </p:nvSpPr>
        <p:spPr>
          <a:xfrm>
            <a:off x="457200" y="1066800"/>
            <a:ext cx="8229600" cy="5334000"/>
          </a:xfrm>
        </p:spPr>
        <p:txBody>
          <a:bodyPr>
            <a:normAutofit fontScale="77500" lnSpcReduction="20000"/>
          </a:bodyPr>
          <a:lstStyle/>
          <a:p>
            <a:pPr lvl="0"/>
            <a:r>
              <a:rPr lang="en-IN" dirty="0"/>
              <a:t>Airfare varies according to the day of the week of travel. It is higher for weekends and Monday and slightly lower for the other days.</a:t>
            </a:r>
            <a:endParaRPr lang="en-US" dirty="0"/>
          </a:p>
          <a:p>
            <a:pPr lvl="0"/>
            <a:r>
              <a:rPr lang="en-IN" dirty="0"/>
              <a:t>The airfare varies depending on the time of departure, making timeslot used in analysis an important parameter.</a:t>
            </a:r>
            <a:endParaRPr lang="en-US" dirty="0"/>
          </a:p>
          <a:p>
            <a:pPr lvl="0"/>
            <a:r>
              <a:rPr lang="en-IN" dirty="0"/>
              <a:t>The time duration plays the important role for making the decision to board the flight with best price. With the limited amount of time the best price can be chosen by the passengers. Everybody can afford the flight ticket with best price and best offers</a:t>
            </a:r>
            <a:endParaRPr lang="en-US" dirty="0"/>
          </a:p>
          <a:p>
            <a:pPr lvl="0"/>
            <a:r>
              <a:rPr lang="en-IN" dirty="0"/>
              <a:t>That travellers can see the highest to lowest prices to know the price differences in each airline. Passengers can share the review of the flight on the each airline websites, so that the other passengers gets the benefit out of it.</a:t>
            </a:r>
            <a:endParaRPr lang="en-US" dirty="0"/>
          </a:p>
          <a:p>
            <a:pPr lvl="0"/>
            <a:r>
              <a:rPr lang="en-IN" dirty="0"/>
              <a:t>That duration (or distance) plays a major role in affecting air ticket prices, but we see no such pattern here, as there must be pattern here and other significant factors affecting air fare like type of airline, destination of flight, date of journey of flight (higher if collides with a public holiday). </a:t>
            </a:r>
            <a:endParaRPr lang="en-US" dirty="0"/>
          </a:p>
          <a:p>
            <a:pPr lvl="0"/>
            <a:r>
              <a:rPr lang="en-IN" dirty="0"/>
              <a:t>Through this analysis the advantage is that passengers might want to reach the destination sooner, so the duration plays the important role to reach sooner with good amount of price.</a:t>
            </a:r>
            <a:endParaRPr lang="en-US" dirty="0"/>
          </a:p>
        </p:txBody>
      </p:sp>
    </p:spTree>
    <p:extLst>
      <p:ext uri="{BB962C8B-B14F-4D97-AF65-F5344CB8AC3E}">
        <p14:creationId xmlns:p14="http://schemas.microsoft.com/office/powerpoint/2010/main" val="16917455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868362"/>
          </a:xfrm>
        </p:spPr>
        <p:txBody>
          <a:bodyPr/>
          <a:lstStyle/>
          <a:p>
            <a:r>
              <a:rPr lang="en-IN" b="1" dirty="0" smtClean="0"/>
              <a:t>           ANALYSIS</a:t>
            </a:r>
            <a:r>
              <a:rPr lang="en-IN" b="1" dirty="0"/>
              <a:t> ON THE DATA</a:t>
            </a:r>
            <a:endParaRPr lang="en-US" dirty="0"/>
          </a:p>
        </p:txBody>
      </p:sp>
      <p:sp>
        <p:nvSpPr>
          <p:cNvPr id="3" name="Content Placeholder 2"/>
          <p:cNvSpPr>
            <a:spLocks noGrp="1"/>
          </p:cNvSpPr>
          <p:nvPr>
            <p:ph sz="quarter" idx="1"/>
          </p:nvPr>
        </p:nvSpPr>
        <p:spPr>
          <a:xfrm>
            <a:off x="228600" y="1295400"/>
            <a:ext cx="8229600" cy="5178552"/>
          </a:xfrm>
        </p:spPr>
        <p:txBody>
          <a:bodyPr>
            <a:normAutofit/>
          </a:bodyPr>
          <a:lstStyle/>
          <a:p>
            <a:r>
              <a:rPr lang="en-IN" sz="2000" dirty="0">
                <a:latin typeface="Times New Roman" pitchFamily="18" charset="0"/>
                <a:cs typeface="Times New Roman" pitchFamily="18" charset="0"/>
              </a:rPr>
              <a:t>Do airfares change </a:t>
            </a:r>
            <a:r>
              <a:rPr lang="en-IN" sz="2000" dirty="0" smtClean="0">
                <a:latin typeface="Times New Roman" pitchFamily="18" charset="0"/>
                <a:cs typeface="Times New Roman" pitchFamily="18" charset="0"/>
              </a:rPr>
              <a:t>frequently?</a:t>
            </a:r>
            <a:endParaRPr lang="en-US" sz="2000" dirty="0" smtClean="0">
              <a:latin typeface="Times New Roman" pitchFamily="18" charset="0"/>
              <a:cs typeface="Times New Roman" pitchFamily="18" charset="0"/>
            </a:endParaRPr>
          </a:p>
          <a:p>
            <a:pPr marL="0" indent="0">
              <a:buNone/>
            </a:pPr>
            <a:r>
              <a:rPr lang="en-IN" sz="2000" dirty="0" smtClean="0">
                <a:latin typeface="Times New Roman" pitchFamily="18" charset="0"/>
                <a:cs typeface="Times New Roman" pitchFamily="18" charset="0"/>
              </a:rPr>
              <a:t>                     </a:t>
            </a:r>
            <a:r>
              <a:rPr lang="en-IN" sz="2000" dirty="0" err="1" smtClean="0">
                <a:latin typeface="Times New Roman" pitchFamily="18" charset="0"/>
                <a:cs typeface="Times New Roman" pitchFamily="18" charset="0"/>
              </a:rPr>
              <a:t>Ans</a:t>
            </a:r>
            <a:r>
              <a:rPr lang="en-IN" sz="2000" dirty="0" smtClean="0">
                <a:latin typeface="Times New Roman" pitchFamily="18" charset="0"/>
                <a:cs typeface="Times New Roman" pitchFamily="18" charset="0"/>
              </a:rPr>
              <a:t>: Yes, Based on Season and Demand of the flight Tickets Price changes regularly.</a:t>
            </a:r>
            <a:endParaRPr lang="en-US" sz="2000" dirty="0" smtClean="0">
              <a:latin typeface="Times New Roman" pitchFamily="18" charset="0"/>
              <a:cs typeface="Times New Roman" pitchFamily="18" charset="0"/>
            </a:endParaRPr>
          </a:p>
          <a:p>
            <a:r>
              <a:rPr lang="en-IN" sz="2000" dirty="0" smtClean="0">
                <a:latin typeface="Times New Roman" pitchFamily="18" charset="0"/>
                <a:cs typeface="Times New Roman" pitchFamily="18" charset="0"/>
              </a:rPr>
              <a:t>Do</a:t>
            </a:r>
            <a:r>
              <a:rPr lang="en-IN" sz="2000" dirty="0">
                <a:latin typeface="Times New Roman" pitchFamily="18" charset="0"/>
                <a:cs typeface="Times New Roman" pitchFamily="18" charset="0"/>
              </a:rPr>
              <a:t> they move in small increments or in large jumps</a:t>
            </a:r>
            <a:r>
              <a:rPr lang="en-IN" sz="2000" dirty="0" smtClean="0">
                <a:latin typeface="Times New Roman" pitchFamily="18" charset="0"/>
                <a:cs typeface="Times New Roman" pitchFamily="18" charset="0"/>
              </a:rPr>
              <a:t>?     Ans</a:t>
            </a:r>
            <a:r>
              <a:rPr lang="en-IN" sz="2000" dirty="0">
                <a:latin typeface="Times New Roman" pitchFamily="18" charset="0"/>
                <a:cs typeface="Times New Roman" pitchFamily="18" charset="0"/>
              </a:rPr>
              <a:t>. large jumps, If you buy a ticket before few of date of journey you will get </a:t>
            </a:r>
            <a:r>
              <a:rPr lang="en-IN" sz="2000" dirty="0" err="1">
                <a:latin typeface="Times New Roman" pitchFamily="18" charset="0"/>
                <a:cs typeface="Times New Roman" pitchFamily="18" charset="0"/>
              </a:rPr>
              <a:t>arround</a:t>
            </a:r>
            <a:r>
              <a:rPr lang="en-IN" sz="2000" dirty="0">
                <a:latin typeface="Times New Roman" pitchFamily="18" charset="0"/>
                <a:cs typeface="Times New Roman" pitchFamily="18" charset="0"/>
              </a:rPr>
              <a:t> 44% high price.  </a:t>
            </a:r>
            <a:endParaRPr lang="en-US" sz="2000" dirty="0">
              <a:latin typeface="Times New Roman" pitchFamily="18" charset="0"/>
              <a:cs typeface="Times New Roman" pitchFamily="18" charset="0"/>
            </a:endParaRPr>
          </a:p>
          <a:p>
            <a:r>
              <a:rPr lang="en-IN" sz="2000" dirty="0" smtClean="0">
                <a:latin typeface="Times New Roman" pitchFamily="18" charset="0"/>
                <a:cs typeface="Times New Roman" pitchFamily="18" charset="0"/>
              </a:rPr>
              <a:t>Do</a:t>
            </a:r>
            <a:r>
              <a:rPr lang="en-IN" sz="2000" dirty="0">
                <a:latin typeface="Times New Roman" pitchFamily="18" charset="0"/>
                <a:cs typeface="Times New Roman" pitchFamily="18" charset="0"/>
              </a:rPr>
              <a:t> they tend to go up or down over time?                                                   </a:t>
            </a:r>
            <a:r>
              <a:rPr lang="en-IN" sz="2000" dirty="0" smtClean="0">
                <a:latin typeface="Times New Roman" pitchFamily="18" charset="0"/>
                <a:cs typeface="Times New Roman" pitchFamily="18" charset="0"/>
              </a:rPr>
              <a:t>             </a:t>
            </a:r>
          </a:p>
          <a:p>
            <a:pPr marL="0" indent="0">
              <a:buNone/>
            </a:pPr>
            <a:r>
              <a:rPr lang="en-IN" sz="2000" dirty="0" smtClean="0">
                <a:latin typeface="Times New Roman" pitchFamily="18" charset="0"/>
                <a:cs typeface="Times New Roman" pitchFamily="18" charset="0"/>
              </a:rPr>
              <a:t>Ans</a:t>
            </a:r>
            <a:r>
              <a:rPr lang="en-IN" sz="2000" dirty="0">
                <a:latin typeface="Times New Roman" pitchFamily="18" charset="0"/>
                <a:cs typeface="Times New Roman" pitchFamily="18" charset="0"/>
              </a:rPr>
              <a:t>. Price of the flight goes up only down over time but its not reduces the price over time </a:t>
            </a:r>
            <a:endParaRPr lang="en-US" sz="2000" dirty="0">
              <a:latin typeface="Times New Roman" pitchFamily="18" charset="0"/>
              <a:cs typeface="Times New Roman" pitchFamily="18" charset="0"/>
            </a:endParaRPr>
          </a:p>
          <a:p>
            <a:r>
              <a:rPr lang="en-IN" sz="2000" dirty="0">
                <a:latin typeface="Times New Roman" pitchFamily="18" charset="0"/>
                <a:cs typeface="Times New Roman" pitchFamily="18" charset="0"/>
              </a:rPr>
              <a:t>4. What is the best time to buy so that the consumer can save the most by taking the least </a:t>
            </a:r>
            <a:r>
              <a:rPr lang="en-IN" sz="2000" dirty="0" smtClean="0">
                <a:latin typeface="Times New Roman" pitchFamily="18" charset="0"/>
                <a:cs typeface="Times New Roman" pitchFamily="18" charset="0"/>
              </a:rPr>
              <a:t>risk?</a:t>
            </a:r>
            <a:endParaRPr lang="en-US" sz="2000" dirty="0">
              <a:latin typeface="Times New Roman" pitchFamily="18" charset="0"/>
              <a:cs typeface="Times New Roman" pitchFamily="18" charset="0"/>
            </a:endParaRPr>
          </a:p>
          <a:p>
            <a:pPr marL="0" indent="0">
              <a:buNone/>
            </a:pPr>
            <a:r>
              <a:rPr lang="en-IN" sz="2000" dirty="0" smtClean="0">
                <a:latin typeface="Times New Roman" pitchFamily="18" charset="0"/>
                <a:cs typeface="Times New Roman" pitchFamily="18" charset="0"/>
              </a:rPr>
              <a:t>Ans. Consumer should buy the ticket before 30 days of date of </a:t>
            </a:r>
            <a:r>
              <a:rPr lang="en-IN" sz="2000" dirty="0" err="1" smtClean="0">
                <a:latin typeface="Times New Roman" pitchFamily="18" charset="0"/>
                <a:cs typeface="Times New Roman" pitchFamily="18" charset="0"/>
              </a:rPr>
              <a:t>joureney</a:t>
            </a:r>
            <a:r>
              <a:rPr lang="en-IN" sz="2000" dirty="0" smtClean="0">
                <a:latin typeface="Times New Roman" pitchFamily="18" charset="0"/>
                <a:cs typeface="Times New Roman" pitchFamily="18" charset="0"/>
              </a:rPr>
              <a:t> so they can save up to 45% to 50%</a:t>
            </a:r>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3074147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b="1" dirty="0">
                <a:latin typeface="Times New Roman" pitchFamily="18" charset="0"/>
                <a:cs typeface="Times New Roman" pitchFamily="18" charset="0"/>
              </a:rPr>
              <a:t>Motivation for the Problem Undertaken</a:t>
            </a:r>
          </a:p>
        </p:txBody>
      </p:sp>
      <p:sp>
        <p:nvSpPr>
          <p:cNvPr id="3" name="Content Placeholder 2"/>
          <p:cNvSpPr>
            <a:spLocks noGrp="1"/>
          </p:cNvSpPr>
          <p:nvPr>
            <p:ph sz="quarter" idx="1"/>
          </p:nvPr>
        </p:nvSpPr>
        <p:spPr>
          <a:xfrm>
            <a:off x="457200" y="1143000"/>
            <a:ext cx="8229600" cy="5638800"/>
          </a:xfrm>
        </p:spPr>
        <p:txBody>
          <a:bodyPr>
            <a:normAutofit fontScale="92500"/>
          </a:bodyPr>
          <a:lstStyle/>
          <a:p>
            <a:pPr marL="0" indent="0" algn="just">
              <a:buNone/>
            </a:pPr>
            <a:r>
              <a:rPr lang="en-IN" sz="2100" dirty="0">
                <a:latin typeface="Times New Roman" pitchFamily="18" charset="0"/>
                <a:cs typeface="Times New Roman" pitchFamily="18" charset="0"/>
              </a:rPr>
              <a:t> </a:t>
            </a:r>
            <a:r>
              <a:rPr lang="en-IN" sz="2100" dirty="0" smtClean="0">
                <a:latin typeface="Times New Roman" pitchFamily="18" charset="0"/>
                <a:cs typeface="Times New Roman" pitchFamily="18" charset="0"/>
              </a:rPr>
              <a:t>                           </a:t>
            </a:r>
          </a:p>
          <a:p>
            <a:pPr marL="0" indent="0" algn="just">
              <a:lnSpc>
                <a:spcPct val="150000"/>
              </a:lnSpc>
              <a:buNone/>
            </a:pPr>
            <a:r>
              <a:rPr lang="en-IN" sz="2000" dirty="0">
                <a:latin typeface="Times New Roman" pitchFamily="18" charset="0"/>
                <a:cs typeface="Times New Roman" pitchFamily="18" charset="0"/>
              </a:rPr>
              <a:t> </a:t>
            </a:r>
            <a:r>
              <a:rPr lang="en-IN" sz="2000" dirty="0" smtClean="0">
                <a:latin typeface="Times New Roman" pitchFamily="18" charset="0"/>
                <a:cs typeface="Times New Roman" pitchFamily="18" charset="0"/>
              </a:rPr>
              <a:t>                           To </a:t>
            </a:r>
            <a:r>
              <a:rPr lang="en-IN" sz="2000" dirty="0">
                <a:latin typeface="Times New Roman" pitchFamily="18" charset="0"/>
                <a:cs typeface="Times New Roman" pitchFamily="18" charset="0"/>
              </a:rPr>
              <a:t>understand real world problems where Machine Learning and Data Analysis can be applied to help to predict the prices in various domains to make better decisions with the help of which they can gain profit or can be escaped from any loss which otherwise could be possible without the study of data.</a:t>
            </a:r>
            <a:endParaRPr lang="en-US" sz="2000" dirty="0">
              <a:latin typeface="Times New Roman" pitchFamily="18" charset="0"/>
              <a:cs typeface="Times New Roman" pitchFamily="18" charset="0"/>
            </a:endParaRPr>
          </a:p>
          <a:p>
            <a:pPr marL="0" indent="0" algn="just">
              <a:lnSpc>
                <a:spcPct val="150000"/>
              </a:lnSpc>
              <a:buNone/>
            </a:pPr>
            <a:r>
              <a:rPr lang="en-IN" sz="2000" dirty="0" smtClean="0">
                <a:latin typeface="Times New Roman" pitchFamily="18" charset="0"/>
                <a:cs typeface="Times New Roman" pitchFamily="18" charset="0"/>
              </a:rPr>
              <a:t>                          </a:t>
            </a:r>
            <a:r>
              <a:rPr lang="en-IN" sz="2000" dirty="0">
                <a:latin typeface="Times New Roman" pitchFamily="18" charset="0"/>
                <a:cs typeface="Times New Roman" pitchFamily="18" charset="0"/>
              </a:rPr>
              <a:t>The evaluating system as a result changes the charge depending on time, season, and festive days to change the header or footer on successive pages. The ultimate aim of the airways is to earn profit whereas the customer searches for the minimum rate. Customers usually try to buy the ticket well in advance of departure date so as to avoid hike in airfare as date comes closer. But actually this is not the fact. The customer may wind up by giving more than they ought to for the same seat.</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26865130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92162"/>
          </a:xfrm>
        </p:spPr>
        <p:txBody>
          <a:bodyPr>
            <a:normAutofit/>
          </a:bodyPr>
          <a:lstStyle/>
          <a:p>
            <a:r>
              <a:rPr lang="en-US" sz="3200" b="1" dirty="0" smtClean="0">
                <a:latin typeface="Times New Roman" pitchFamily="18" charset="0"/>
                <a:cs typeface="Times New Roman" pitchFamily="18" charset="0"/>
              </a:rPr>
              <a:t>                   Conclusion</a:t>
            </a:r>
            <a:endParaRPr lang="en-US" sz="3200" b="1" dirty="0">
              <a:latin typeface="Times New Roman" pitchFamily="18" charset="0"/>
              <a:cs typeface="Times New Roman" pitchFamily="18" charset="0"/>
            </a:endParaRPr>
          </a:p>
        </p:txBody>
      </p:sp>
      <p:sp>
        <p:nvSpPr>
          <p:cNvPr id="3" name="Content Placeholder 2"/>
          <p:cNvSpPr>
            <a:spLocks noGrp="1"/>
          </p:cNvSpPr>
          <p:nvPr>
            <p:ph sz="quarter" idx="1"/>
          </p:nvPr>
        </p:nvSpPr>
        <p:spPr>
          <a:xfrm>
            <a:off x="457200" y="1143000"/>
            <a:ext cx="8077200" cy="5330952"/>
          </a:xfrm>
        </p:spPr>
        <p:txBody>
          <a:bodyPr>
            <a:normAutofit fontScale="77500" lnSpcReduction="20000"/>
          </a:bodyPr>
          <a:lstStyle/>
          <a:p>
            <a:pPr algn="just">
              <a:lnSpc>
                <a:spcPct val="120000"/>
              </a:lnSpc>
            </a:pPr>
            <a:r>
              <a:rPr lang="en-US" dirty="0"/>
              <a:t>I check the data first scraped and uploaded the data in  </a:t>
            </a:r>
            <a:r>
              <a:rPr lang="en-US" dirty="0" err="1"/>
              <a:t>jupyter</a:t>
            </a:r>
            <a:r>
              <a:rPr lang="en-US" dirty="0"/>
              <a:t> notebook and than I visualize the features ,Perform the preprocessing  in the data and understand the relationship between different features.</a:t>
            </a:r>
          </a:p>
          <a:p>
            <a:pPr algn="just">
              <a:lnSpc>
                <a:spcPct val="120000"/>
              </a:lnSpc>
            </a:pPr>
            <a:r>
              <a:rPr lang="en-US" dirty="0"/>
              <a:t>I used both train-validation split and the cross validation to evaluate the model effectiveness to predict the target values.</a:t>
            </a:r>
          </a:p>
          <a:p>
            <a:pPr algn="just">
              <a:lnSpc>
                <a:spcPct val="120000"/>
              </a:lnSpc>
            </a:pPr>
            <a:r>
              <a:rPr lang="en-US" dirty="0"/>
              <a:t>At the end I applied the </a:t>
            </a:r>
            <a:r>
              <a:rPr lang="en-US" dirty="0" smtClean="0"/>
              <a:t>6 </a:t>
            </a:r>
            <a:r>
              <a:rPr lang="en-US" dirty="0"/>
              <a:t>predictive models in the data.</a:t>
            </a:r>
          </a:p>
          <a:p>
            <a:pPr algn="just">
              <a:lnSpc>
                <a:spcPct val="120000"/>
              </a:lnSpc>
            </a:pPr>
            <a:r>
              <a:rPr lang="en-US" dirty="0"/>
              <a:t>Then after performing all the model the best model is chosen </a:t>
            </a:r>
            <a:r>
              <a:rPr lang="en-US" dirty="0" smtClean="0"/>
              <a:t>as </a:t>
            </a:r>
            <a:r>
              <a:rPr lang="en-IN" dirty="0" smtClean="0">
                <a:latin typeface="Constantia" panose="02030602050306030303" pitchFamily="18" charset="0"/>
                <a:ea typeface="Calibri" panose="020F0502020204030204" pitchFamily="34" charset="0"/>
                <a:cs typeface="Calibri" panose="020F0502020204030204" pitchFamily="34" charset="0"/>
              </a:rPr>
              <a:t>Random forest regression</a:t>
            </a:r>
            <a:r>
              <a:rPr lang="en-IN" b="0" i="0" dirty="0" smtClean="0">
                <a:solidFill>
                  <a:srgbClr val="212121"/>
                </a:solidFill>
                <a:effectLst/>
                <a:latin typeface="Courier New" panose="02070309020205020404" pitchFamily="49" charset="0"/>
              </a:rPr>
              <a:t>.</a:t>
            </a:r>
          </a:p>
          <a:p>
            <a:pPr algn="just">
              <a:lnSpc>
                <a:spcPct val="120000"/>
              </a:lnSpc>
            </a:pPr>
            <a:r>
              <a:rPr lang="en-IN" dirty="0"/>
              <a:t>This system also helps the buyer to buy the flight ticket at lower price. It is easy to use and it gives more accuracy in prediction. It requires less time for prediction and it helps in reduction of over fitting. </a:t>
            </a:r>
            <a:endParaRPr lang="en-IN" dirty="0" smtClean="0"/>
          </a:p>
          <a:p>
            <a:pPr algn="just">
              <a:lnSpc>
                <a:spcPct val="120000"/>
              </a:lnSpc>
            </a:pPr>
            <a:r>
              <a:rPr lang="en-IN" dirty="0" smtClean="0"/>
              <a:t>Travellers </a:t>
            </a:r>
            <a:r>
              <a:rPr lang="en-IN" dirty="0"/>
              <a:t>can save money if they choose to buy the ticket when its price is the lowest. It gives the customer the best time to buy a flight ticket for the desired destination and a period</a:t>
            </a:r>
            <a:endParaRPr lang="en-US" dirty="0"/>
          </a:p>
          <a:p>
            <a:pPr algn="just">
              <a:lnSpc>
                <a:spcPct val="120000"/>
              </a:lnSpc>
            </a:pPr>
            <a:endParaRPr lang="en-IN" b="0" i="0" dirty="0" smtClean="0">
              <a:solidFill>
                <a:srgbClr val="212121"/>
              </a:solidFill>
              <a:effectLst/>
              <a:latin typeface="Courier New" panose="02070309020205020404" pitchFamily="49" charset="0"/>
            </a:endParaRPr>
          </a:p>
          <a:p>
            <a:pPr marL="0" indent="0" algn="just">
              <a:lnSpc>
                <a:spcPct val="120000"/>
              </a:lnSpc>
              <a:buNone/>
            </a:pP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85800" y="228600"/>
            <a:ext cx="7315200" cy="1200329"/>
          </a:xfrm>
          <a:prstGeom prst="rect">
            <a:avLst/>
          </a:prstGeom>
        </p:spPr>
        <p:txBody>
          <a:bodyPr wrap="square">
            <a:spAutoFit/>
          </a:bodyPr>
          <a:lstStyle/>
          <a:p>
            <a:r>
              <a:rPr lang="en-IN" sz="3600" dirty="0" smtClean="0">
                <a:latin typeface="Times New Roman" pitchFamily="18" charset="0"/>
                <a:cs typeface="Times New Roman" pitchFamily="18" charset="0"/>
              </a:rPr>
              <a:t>            Limitations and </a:t>
            </a:r>
            <a:r>
              <a:rPr lang="en-IN" sz="3600" dirty="0">
                <a:latin typeface="Times New Roman" pitchFamily="18" charset="0"/>
                <a:cs typeface="Times New Roman" pitchFamily="18" charset="0"/>
              </a:rPr>
              <a:t>Scope</a:t>
            </a:r>
            <a:r>
              <a:rPr lang="en-US" sz="3600" dirty="0">
                <a:latin typeface="Times New Roman" pitchFamily="18" charset="0"/>
                <a:cs typeface="Times New Roman" pitchFamily="18" charset="0"/>
              </a:rPr>
              <a:t/>
            </a:r>
            <a:br>
              <a:rPr lang="en-US" sz="3600" dirty="0">
                <a:latin typeface="Times New Roman" pitchFamily="18" charset="0"/>
                <a:cs typeface="Times New Roman" pitchFamily="18" charset="0"/>
              </a:rPr>
            </a:br>
            <a:endParaRPr lang="en-US" sz="3600" dirty="0">
              <a:latin typeface="Times New Roman" pitchFamily="18" charset="0"/>
              <a:cs typeface="Times New Roman" pitchFamily="18" charset="0"/>
            </a:endParaRPr>
          </a:p>
        </p:txBody>
      </p:sp>
      <p:sp>
        <p:nvSpPr>
          <p:cNvPr id="9" name="Content Placeholder 8"/>
          <p:cNvSpPr>
            <a:spLocks noGrp="1"/>
          </p:cNvSpPr>
          <p:nvPr>
            <p:ph sz="quarter" idx="1"/>
          </p:nvPr>
        </p:nvSpPr>
        <p:spPr>
          <a:xfrm>
            <a:off x="457200" y="1066800"/>
            <a:ext cx="7467600" cy="5407152"/>
          </a:xfrm>
        </p:spPr>
        <p:txBody>
          <a:bodyPr>
            <a:normAutofit fontScale="85000" lnSpcReduction="20000"/>
          </a:bodyPr>
          <a:lstStyle/>
          <a:p>
            <a:r>
              <a:rPr lang="en-IN" dirty="0"/>
              <a:t>For the prediction of the ticket prices perfectly different prediction models are tested for the better prediction accuracy. </a:t>
            </a:r>
            <a:endParaRPr lang="en-IN" dirty="0" smtClean="0"/>
          </a:p>
          <a:p>
            <a:r>
              <a:rPr lang="en-IN" dirty="0" smtClean="0"/>
              <a:t>As </a:t>
            </a:r>
            <a:r>
              <a:rPr lang="en-IN" dirty="0"/>
              <a:t>the pricing models of the company are developed in order to maximize the revenue management .With the help of our project the travellers can find out the right time to buy their tickets at the lowest cost and also can plan accordingly. </a:t>
            </a:r>
            <a:endParaRPr lang="en-IN" dirty="0" smtClean="0"/>
          </a:p>
          <a:p>
            <a:r>
              <a:rPr lang="en-IN" dirty="0" smtClean="0"/>
              <a:t>So </a:t>
            </a:r>
            <a:r>
              <a:rPr lang="en-IN" dirty="0"/>
              <a:t>to get result with maximum accuracy regression analysis is used. From the studies, the feature that influences the price ticket are to be considered. In future the details about number of available seats can improve the performance of the model</a:t>
            </a:r>
            <a:endParaRPr lang="en-US" dirty="0"/>
          </a:p>
          <a:p>
            <a:r>
              <a:rPr lang="en-IN" dirty="0"/>
              <a:t> </a:t>
            </a:r>
            <a:r>
              <a:rPr lang="en-IN" dirty="0" smtClean="0"/>
              <a:t>We </a:t>
            </a:r>
            <a:r>
              <a:rPr lang="en-IN" dirty="0"/>
              <a:t>might have often heard travellers saying that flight ticket prices are so unpredictable. As data scientists, we are going to prove that given the right data anything can be predicted</a:t>
            </a:r>
            <a:r>
              <a:rPr lang="en-IN" dirty="0" smtClean="0"/>
              <a:t>.</a:t>
            </a:r>
          </a:p>
          <a:p>
            <a:r>
              <a:rPr lang="en-IN" dirty="0" smtClean="0"/>
              <a:t> </a:t>
            </a:r>
            <a:r>
              <a:rPr lang="en-IN" dirty="0"/>
              <a:t>So the collected train data should be accurate if not it may result in wrong prediction. And also it is necessary to update the train data time to time for best results</a:t>
            </a:r>
            <a:endParaRPr lang="en-US" dirty="0"/>
          </a:p>
          <a:p>
            <a:endParaRPr lang="en-US" dirty="0"/>
          </a:p>
          <a:p>
            <a:endParaRPr lang="en-US" dirty="0"/>
          </a:p>
        </p:txBody>
      </p:sp>
    </p:spTree>
    <p:extLst>
      <p:ext uri="{BB962C8B-B14F-4D97-AF65-F5344CB8AC3E}">
        <p14:creationId xmlns:p14="http://schemas.microsoft.com/office/powerpoint/2010/main" val="4063211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smtClean="0">
                <a:latin typeface="Times New Roman" pitchFamily="18" charset="0"/>
                <a:cs typeface="Times New Roman" pitchFamily="18" charset="0"/>
              </a:rPr>
              <a:t>                     Data </a:t>
            </a:r>
            <a:r>
              <a:rPr lang="en-IN" sz="3200" b="1" dirty="0">
                <a:latin typeface="Times New Roman" pitchFamily="18" charset="0"/>
                <a:cs typeface="Times New Roman" pitchFamily="18" charset="0"/>
              </a:rPr>
              <a:t>Sources</a:t>
            </a:r>
            <a:r>
              <a:rPr lang="en-US" sz="3200" dirty="0">
                <a:latin typeface="Times New Roman" pitchFamily="18" charset="0"/>
                <a:cs typeface="Times New Roman" pitchFamily="18" charset="0"/>
              </a:rPr>
              <a:t/>
            </a:r>
            <a:br>
              <a:rPr lang="en-US" sz="3200" dirty="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sz="quarter" idx="1"/>
          </p:nvPr>
        </p:nvSpPr>
        <p:spPr>
          <a:xfrm>
            <a:off x="457200" y="1219200"/>
            <a:ext cx="8229600" cy="5334000"/>
          </a:xfrm>
        </p:spPr>
        <p:txBody>
          <a:bodyPr>
            <a:normAutofit/>
          </a:bodyPr>
          <a:lstStyle/>
          <a:p>
            <a:pPr algn="just">
              <a:lnSpc>
                <a:spcPct val="150000"/>
              </a:lnSpc>
            </a:pPr>
            <a:r>
              <a:rPr lang="en-IN" sz="2000" dirty="0">
                <a:latin typeface="Times New Roman" pitchFamily="18" charset="0"/>
                <a:cs typeface="Times New Roman" pitchFamily="18" charset="0"/>
              </a:rPr>
              <a:t>Data is Scrapped from a Yatra.com is an Indian online travel agency and travel search engine web portal for booked a flight ticket. The data is scraped from the Yatra.com website The data descriptions are as follow:- (2103, 10) rows and columns. To predict Flight prices using Regression. I will start by importing all the necessary libraries that we need for this task and import the dataset.</a:t>
            </a:r>
            <a:endParaRPr lang="en-US" sz="2000" dirty="0">
              <a:latin typeface="Times New Roman" pitchFamily="18" charset="0"/>
              <a:cs typeface="Times New Roman" pitchFamily="18" charset="0"/>
            </a:endParaRPr>
          </a:p>
          <a:p>
            <a:pPr marL="0" indent="0" algn="just">
              <a:lnSpc>
                <a:spcPct val="150000"/>
              </a:lnSpc>
              <a:buNone/>
            </a:pPr>
            <a:r>
              <a:rPr lang="en-IN" sz="2000" dirty="0">
                <a:latin typeface="Times New Roman" pitchFamily="18" charset="0"/>
                <a:cs typeface="Times New Roman" pitchFamily="18" charset="0"/>
              </a:rPr>
              <a:t> </a:t>
            </a:r>
            <a:r>
              <a:rPr lang="en-IN" sz="2000" dirty="0" smtClean="0">
                <a:latin typeface="Times New Roman" pitchFamily="18" charset="0"/>
                <a:cs typeface="Times New Roman" pitchFamily="18" charset="0"/>
              </a:rPr>
              <a:t>     </a:t>
            </a:r>
            <a:r>
              <a:rPr lang="en-IN" sz="2000" dirty="0" smtClean="0">
                <a:latin typeface="Times New Roman" pitchFamily="18" charset="0"/>
                <a:cs typeface="Times New Roman" pitchFamily="18" charset="0"/>
              </a:rPr>
              <a:t>1</a:t>
            </a:r>
            <a:r>
              <a:rPr lang="en-IN" sz="2000" dirty="0">
                <a:latin typeface="Times New Roman" pitchFamily="18" charset="0"/>
                <a:cs typeface="Times New Roman" pitchFamily="18" charset="0"/>
              </a:rPr>
              <a:t>) Importing </a:t>
            </a:r>
            <a:r>
              <a:rPr lang="en-IN" sz="2000" dirty="0" smtClean="0">
                <a:latin typeface="Times New Roman" pitchFamily="18" charset="0"/>
                <a:cs typeface="Times New Roman" pitchFamily="18" charset="0"/>
              </a:rPr>
              <a:t>libraries</a:t>
            </a:r>
            <a:endParaRPr lang="en-US" sz="2000" dirty="0" smtClean="0">
              <a:latin typeface="Times New Roman" pitchFamily="18" charset="0"/>
              <a:cs typeface="Times New Roman" pitchFamily="18" charset="0"/>
            </a:endParaRPr>
          </a:p>
          <a:p>
            <a:pPr marL="0" indent="0" algn="just">
              <a:lnSpc>
                <a:spcPct val="150000"/>
              </a:lnSpc>
              <a:buNone/>
            </a:pPr>
            <a:r>
              <a:rPr lang="en-IN" sz="2000" dirty="0" smtClean="0">
                <a:latin typeface="Times New Roman" pitchFamily="18" charset="0"/>
                <a:cs typeface="Times New Roman" pitchFamily="18" charset="0"/>
              </a:rPr>
              <a:t>      2) Importing the dataset</a:t>
            </a:r>
            <a:endParaRPr lang="en-US" sz="2000" dirty="0" smtClean="0">
              <a:latin typeface="Times New Roman" pitchFamily="18" charset="0"/>
              <a:cs typeface="Times New Roman" pitchFamily="18" charset="0"/>
            </a:endParaRPr>
          </a:p>
          <a:p>
            <a:pPr algn="just">
              <a:lnSpc>
                <a:spcPct val="150000"/>
              </a:lnSpc>
            </a:pPr>
            <a:r>
              <a:rPr lang="en-IN" sz="2000" dirty="0" smtClean="0">
                <a:latin typeface="Times New Roman" pitchFamily="18" charset="0"/>
                <a:cs typeface="Times New Roman" pitchFamily="18" charset="0"/>
              </a:rPr>
              <a:t>They </a:t>
            </a:r>
            <a:r>
              <a:rPr lang="en-IN" sz="2000" dirty="0">
                <a:latin typeface="Times New Roman" pitchFamily="18" charset="0"/>
                <a:cs typeface="Times New Roman" pitchFamily="18" charset="0"/>
              </a:rPr>
              <a:t>are totally 2103 rows and 10 columns in a </a:t>
            </a:r>
            <a:r>
              <a:rPr lang="en-IN" sz="2000" dirty="0" err="1">
                <a:latin typeface="Times New Roman" pitchFamily="18" charset="0"/>
                <a:cs typeface="Times New Roman" pitchFamily="18" charset="0"/>
              </a:rPr>
              <a:t>csvfile</a:t>
            </a:r>
            <a:r>
              <a:rPr lang="en-IN" sz="2000" dirty="0">
                <a:latin typeface="Times New Roman" pitchFamily="18" charset="0"/>
                <a:cs typeface="Times New Roman" pitchFamily="18" charset="0"/>
              </a:rPr>
              <a:t>. Our target is to find the insights of the data and to do thorough data analysis.</a:t>
            </a:r>
            <a:endParaRPr lang="en-US" sz="2000" dirty="0">
              <a:latin typeface="Times New Roman" pitchFamily="18" charset="0"/>
              <a:cs typeface="Times New Roman" pitchFamily="18" charset="0"/>
            </a:endParaRPr>
          </a:p>
          <a:p>
            <a:endParaRPr lang="en-US" dirty="0"/>
          </a:p>
        </p:txBody>
      </p:sp>
    </p:spTree>
    <p:extLst>
      <p:ext uri="{BB962C8B-B14F-4D97-AF65-F5344CB8AC3E}">
        <p14:creationId xmlns:p14="http://schemas.microsoft.com/office/powerpoint/2010/main" val="296381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latin typeface="Times New Roman" pitchFamily="18" charset="0"/>
                <a:cs typeface="Times New Roman" pitchFamily="18" charset="0"/>
              </a:rPr>
              <a:t>                 DATA </a:t>
            </a:r>
            <a:r>
              <a:rPr lang="en-US" sz="3200" b="1" dirty="0" smtClean="0">
                <a:latin typeface="Times New Roman" pitchFamily="18" charset="0"/>
                <a:cs typeface="Times New Roman" pitchFamily="18" charset="0"/>
              </a:rPr>
              <a:t>UPLOADING</a:t>
            </a:r>
            <a:endParaRPr lang="en-US" sz="3200" b="1" dirty="0">
              <a:latin typeface="Times New Roman" pitchFamily="18" charset="0"/>
              <a:cs typeface="Times New Roman" pitchFamily="18" charset="0"/>
            </a:endParaRPr>
          </a:p>
        </p:txBody>
      </p:sp>
      <p:pic>
        <p:nvPicPr>
          <p:cNvPr id="7" name="Picture 6"/>
          <p:cNvPicPr/>
          <p:nvPr/>
        </p:nvPicPr>
        <p:blipFill rotWithShape="1">
          <a:blip r:embed="rId2"/>
          <a:srcRect l="6386" t="29006" r="55984" b="37322"/>
          <a:stretch/>
        </p:blipFill>
        <p:spPr bwMode="auto">
          <a:xfrm>
            <a:off x="914400" y="1600200"/>
            <a:ext cx="7543800" cy="4114800"/>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sz="quarter" idx="1"/>
          </p:nvPr>
        </p:nvPicPr>
        <p:blipFill rotWithShape="1">
          <a:blip r:embed="rId2"/>
          <a:srcRect l="5930" t="29412" r="22572" b="7099"/>
          <a:stretch/>
        </p:blipFill>
        <p:spPr bwMode="auto">
          <a:xfrm>
            <a:off x="457200" y="838200"/>
            <a:ext cx="8382000" cy="5715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34384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F9916A-1F17-43B1-A879-3B5B0A4C4883}"/>
              </a:ext>
            </a:extLst>
          </p:cNvPr>
          <p:cNvSpPr>
            <a:spLocks noGrp="1"/>
          </p:cNvSpPr>
          <p:nvPr>
            <p:ph type="title"/>
          </p:nvPr>
        </p:nvSpPr>
        <p:spPr/>
        <p:txBody>
          <a:bodyPr>
            <a:normAutofit/>
          </a:bodyPr>
          <a:lstStyle/>
          <a:p>
            <a:r>
              <a:rPr lang="en-IN" sz="3600" b="1" dirty="0" smtClean="0">
                <a:effectLst/>
                <a:latin typeface="Times New Roman" pitchFamily="18" charset="0"/>
                <a:ea typeface="Calibri" panose="020F0502020204030204" pitchFamily="34" charset="0"/>
                <a:cs typeface="Times New Roman" pitchFamily="18" charset="0"/>
              </a:rPr>
              <a:t>      Data </a:t>
            </a:r>
            <a:r>
              <a:rPr lang="en-IN" sz="3600" b="1" dirty="0">
                <a:effectLst/>
                <a:latin typeface="Times New Roman" pitchFamily="18" charset="0"/>
                <a:ea typeface="Calibri" panose="020F0502020204030204" pitchFamily="34" charset="0"/>
                <a:cs typeface="Times New Roman" pitchFamily="18" charset="0"/>
              </a:rPr>
              <a:t>Pre-processing Done</a:t>
            </a:r>
            <a:r>
              <a:rPr lang="en-IN" sz="4400" dirty="0">
                <a:effectLst/>
                <a:latin typeface="Calibri" panose="020F0502020204030204" pitchFamily="34" charset="0"/>
                <a:ea typeface="Calibri" panose="020F0502020204030204" pitchFamily="34" charset="0"/>
                <a:cs typeface="Times New Roman" panose="02020603050405020304" pitchFamily="18" charset="0"/>
              </a:rPr>
              <a:t/>
            </a:r>
            <a:br>
              <a:rPr lang="en-IN" sz="44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 xmlns:a16="http://schemas.microsoft.com/office/drawing/2014/main" id="{622AF287-9BFA-4269-B26C-BD770A160852}"/>
              </a:ext>
            </a:extLst>
          </p:cNvPr>
          <p:cNvSpPr>
            <a:spLocks noGrp="1"/>
          </p:cNvSpPr>
          <p:nvPr>
            <p:ph sz="quarter" idx="1"/>
          </p:nvPr>
        </p:nvSpPr>
        <p:spPr>
          <a:xfrm>
            <a:off x="457200" y="990600"/>
            <a:ext cx="8229600" cy="5135563"/>
          </a:xfrm>
        </p:spPr>
        <p:txBody>
          <a:bodyPr>
            <a:normAutofit fontScale="92500"/>
          </a:bodyPr>
          <a:lstStyle/>
          <a:p>
            <a:pPr algn="just">
              <a:lnSpc>
                <a:spcPct val="150000"/>
              </a:lnSpc>
            </a:pPr>
            <a:r>
              <a:rPr lang="en-IN" sz="2200" dirty="0">
                <a:latin typeface="Times New Roman" pitchFamily="18" charset="0"/>
                <a:cs typeface="Times New Roman" pitchFamily="18" charset="0"/>
              </a:rPr>
              <a:t>The raw data is taken and performed various steps to reduce </a:t>
            </a:r>
            <a:r>
              <a:rPr lang="en-IN" sz="2200" dirty="0" err="1">
                <a:latin typeface="Times New Roman" pitchFamily="18" charset="0"/>
                <a:cs typeface="Times New Roman" pitchFamily="18" charset="0"/>
              </a:rPr>
              <a:t>skewness</a:t>
            </a:r>
            <a:r>
              <a:rPr lang="en-IN" sz="2200" dirty="0">
                <a:latin typeface="Times New Roman" pitchFamily="18" charset="0"/>
                <a:cs typeface="Times New Roman" pitchFamily="18" charset="0"/>
              </a:rPr>
              <a:t>, outlier, class imbalance and scaling. There were null value was present and removed the values from the dataset. Many outlier removal and </a:t>
            </a:r>
            <a:r>
              <a:rPr lang="en-IN" sz="2200" dirty="0" err="1">
                <a:latin typeface="Times New Roman" pitchFamily="18" charset="0"/>
                <a:cs typeface="Times New Roman" pitchFamily="18" charset="0"/>
              </a:rPr>
              <a:t>skewness</a:t>
            </a:r>
            <a:r>
              <a:rPr lang="en-IN" sz="2200" dirty="0">
                <a:latin typeface="Times New Roman" pitchFamily="18" charset="0"/>
                <a:cs typeface="Times New Roman" pitchFamily="18" charset="0"/>
              </a:rPr>
              <a:t> removal methods are tested and best method is chosen in order to prevent data loss.</a:t>
            </a:r>
            <a:endParaRPr lang="en-US" sz="2200" dirty="0">
              <a:latin typeface="Times New Roman" pitchFamily="18" charset="0"/>
              <a:cs typeface="Times New Roman" pitchFamily="18" charset="0"/>
            </a:endParaRPr>
          </a:p>
          <a:p>
            <a:pPr lvl="0" algn="just">
              <a:lnSpc>
                <a:spcPct val="150000"/>
              </a:lnSpc>
            </a:pPr>
            <a:r>
              <a:rPr lang="en-IN" sz="2200" dirty="0">
                <a:latin typeface="Times New Roman" pitchFamily="18" charset="0"/>
                <a:cs typeface="Times New Roman" pitchFamily="18" charset="0"/>
              </a:rPr>
              <a:t>The dataset contains 2103 rows and 10 columns</a:t>
            </a:r>
            <a:endParaRPr lang="en-US" sz="2200" dirty="0">
              <a:latin typeface="Times New Roman" pitchFamily="18" charset="0"/>
              <a:cs typeface="Times New Roman" pitchFamily="18" charset="0"/>
            </a:endParaRPr>
          </a:p>
          <a:p>
            <a:pPr lvl="0" algn="just">
              <a:lnSpc>
                <a:spcPct val="150000"/>
              </a:lnSpc>
            </a:pPr>
            <a:r>
              <a:rPr lang="en-IN" sz="2200" dirty="0">
                <a:latin typeface="Times New Roman" pitchFamily="18" charset="0"/>
                <a:cs typeface="Times New Roman" pitchFamily="18" charset="0"/>
              </a:rPr>
              <a:t>Price is our dependent variable.</a:t>
            </a:r>
            <a:endParaRPr lang="en-US" sz="2200" dirty="0">
              <a:latin typeface="Times New Roman" pitchFamily="18" charset="0"/>
              <a:cs typeface="Times New Roman" pitchFamily="18" charset="0"/>
            </a:endParaRPr>
          </a:p>
          <a:p>
            <a:pPr lvl="0" algn="just">
              <a:lnSpc>
                <a:spcPct val="150000"/>
              </a:lnSpc>
            </a:pPr>
            <a:r>
              <a:rPr lang="en-IN" sz="2200" dirty="0">
                <a:latin typeface="Times New Roman" pitchFamily="18" charset="0"/>
                <a:cs typeface="Times New Roman" pitchFamily="18" charset="0"/>
              </a:rPr>
              <a:t>We created new features from old ones.</a:t>
            </a:r>
            <a:endParaRPr lang="en-US" sz="2200" dirty="0">
              <a:latin typeface="Times New Roman" pitchFamily="18" charset="0"/>
              <a:cs typeface="Times New Roman" pitchFamily="18" charset="0"/>
            </a:endParaRPr>
          </a:p>
          <a:p>
            <a:pPr lvl="0" algn="just">
              <a:lnSpc>
                <a:spcPct val="150000"/>
              </a:lnSpc>
            </a:pPr>
            <a:r>
              <a:rPr lang="en-IN" sz="2200" dirty="0">
                <a:latin typeface="Times New Roman" pitchFamily="18" charset="0"/>
                <a:cs typeface="Times New Roman" pitchFamily="18" charset="0"/>
              </a:rPr>
              <a:t>There are no null values in the dataset.</a:t>
            </a:r>
            <a:endParaRPr lang="en-US" sz="2200" dirty="0">
              <a:latin typeface="Times New Roman" pitchFamily="18" charset="0"/>
              <a:cs typeface="Times New Roman" pitchFamily="18" charset="0"/>
            </a:endParaRPr>
          </a:p>
          <a:p>
            <a:pPr lvl="0" algn="just">
              <a:lnSpc>
                <a:spcPct val="150000"/>
              </a:lnSpc>
            </a:pPr>
            <a:r>
              <a:rPr lang="en-IN" sz="2200" dirty="0">
                <a:latin typeface="Times New Roman" pitchFamily="18" charset="0"/>
                <a:cs typeface="Times New Roman" pitchFamily="18" charset="0"/>
              </a:rPr>
              <a:t>Removed empty cells</a:t>
            </a:r>
            <a:endParaRPr lang="en-US" sz="2200" dirty="0">
              <a:latin typeface="Times New Roman" pitchFamily="18" charset="0"/>
              <a:cs typeface="Times New Roman" pitchFamily="18" charset="0"/>
            </a:endParaRPr>
          </a:p>
          <a:p>
            <a:endParaRPr lang="en-IN" dirty="0"/>
          </a:p>
        </p:txBody>
      </p:sp>
    </p:spTree>
    <p:extLst>
      <p:ext uri="{BB962C8B-B14F-4D97-AF65-F5344CB8AC3E}">
        <p14:creationId xmlns:p14="http://schemas.microsoft.com/office/powerpoint/2010/main" val="1643251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latin typeface="Times New Roman" pitchFamily="18" charset="0"/>
                <a:cs typeface="Times New Roman" pitchFamily="18" charset="0"/>
              </a:rPr>
              <a:t>      HARDWARE AND </a:t>
            </a:r>
            <a:r>
              <a:rPr lang="en-US" sz="3200" b="1" dirty="0" smtClean="0">
                <a:latin typeface="Times New Roman" pitchFamily="18" charset="0"/>
                <a:cs typeface="Times New Roman" pitchFamily="18" charset="0"/>
              </a:rPr>
              <a:t>SOFTWARE REQUIREMENTS AND TOOLS USED</a:t>
            </a:r>
            <a:endParaRPr lang="en-US" sz="3200" b="1" dirty="0">
              <a:latin typeface="Times New Roman" pitchFamily="18" charset="0"/>
              <a:cs typeface="Times New Roman" pitchFamily="18" charset="0"/>
            </a:endParaRPr>
          </a:p>
        </p:txBody>
      </p:sp>
      <p:sp>
        <p:nvSpPr>
          <p:cNvPr id="3" name="Content Placeholder 2"/>
          <p:cNvSpPr>
            <a:spLocks noGrp="1"/>
          </p:cNvSpPr>
          <p:nvPr>
            <p:ph sz="quarter" idx="1"/>
          </p:nvPr>
        </p:nvSpPr>
        <p:spPr>
          <a:xfrm>
            <a:off x="457200" y="1600200"/>
            <a:ext cx="8229600" cy="5257800"/>
          </a:xfrm>
        </p:spPr>
        <p:txBody>
          <a:bodyPr>
            <a:normAutofit fontScale="25000" lnSpcReduction="20000"/>
          </a:bodyPr>
          <a:lstStyle/>
          <a:p>
            <a:pPr>
              <a:lnSpc>
                <a:spcPct val="120000"/>
              </a:lnSpc>
            </a:pPr>
            <a:r>
              <a:rPr lang="en-US" sz="8000" dirty="0" smtClean="0">
                <a:latin typeface="Times New Roman" pitchFamily="18" charset="0"/>
                <a:cs typeface="Times New Roman" pitchFamily="18" charset="0"/>
              </a:rPr>
              <a:t>Hardware used for doing the project is a ‘Laptop’  with high end specification and stable internet connection .while coming to the software part I had used ‘python </a:t>
            </a:r>
            <a:r>
              <a:rPr lang="en-US" sz="8000" dirty="0" err="1" smtClean="0">
                <a:latin typeface="Times New Roman" pitchFamily="18" charset="0"/>
                <a:cs typeface="Times New Roman" pitchFamily="18" charset="0"/>
              </a:rPr>
              <a:t>jupyter</a:t>
            </a:r>
            <a:r>
              <a:rPr lang="en-US" sz="8000" dirty="0" smtClean="0">
                <a:latin typeface="Times New Roman" pitchFamily="18" charset="0"/>
                <a:cs typeface="Times New Roman" pitchFamily="18" charset="0"/>
              </a:rPr>
              <a:t> notebook’ for do my python program and data analysis.</a:t>
            </a:r>
          </a:p>
          <a:p>
            <a:pPr>
              <a:lnSpc>
                <a:spcPct val="120000"/>
              </a:lnSpc>
            </a:pPr>
            <a:r>
              <a:rPr lang="en-US" sz="8000" dirty="0" smtClean="0">
                <a:latin typeface="Times New Roman" pitchFamily="18" charset="0"/>
                <a:cs typeface="Times New Roman" pitchFamily="18" charset="0"/>
              </a:rPr>
              <a:t>Excel file and Microsoft excel are required for the data handling. In  </a:t>
            </a:r>
            <a:r>
              <a:rPr lang="en-US" sz="8000" dirty="0" err="1" smtClean="0">
                <a:latin typeface="Times New Roman" pitchFamily="18" charset="0"/>
                <a:cs typeface="Times New Roman" pitchFamily="18" charset="0"/>
              </a:rPr>
              <a:t>jupyter</a:t>
            </a:r>
            <a:r>
              <a:rPr lang="en-US" sz="8000" dirty="0" smtClean="0">
                <a:latin typeface="Times New Roman" pitchFamily="18" charset="0"/>
                <a:cs typeface="Times New Roman" pitchFamily="18" charset="0"/>
              </a:rPr>
              <a:t> notebook I had imported lot of python libraries are carried to this project and I have mentioned below detailed.</a:t>
            </a:r>
          </a:p>
          <a:p>
            <a:pPr marL="0" indent="0">
              <a:lnSpc>
                <a:spcPct val="120000"/>
              </a:lnSpc>
              <a:buNone/>
            </a:pPr>
            <a:r>
              <a:rPr lang="en-US" sz="8000" b="1" dirty="0" smtClean="0">
                <a:latin typeface="Times New Roman" pitchFamily="18" charset="0"/>
                <a:cs typeface="Times New Roman" pitchFamily="18" charset="0"/>
              </a:rPr>
              <a:t>1.Pandas</a:t>
            </a:r>
            <a:r>
              <a:rPr lang="en-US" sz="8000" dirty="0" smtClean="0">
                <a:latin typeface="Times New Roman" pitchFamily="18" charset="0"/>
                <a:cs typeface="Times New Roman" pitchFamily="18" charset="0"/>
              </a:rPr>
              <a:t>-a  library which is used to read the data ,visualization  and analysis   of data. </a:t>
            </a:r>
          </a:p>
          <a:p>
            <a:pPr marL="0" indent="0">
              <a:lnSpc>
                <a:spcPct val="120000"/>
              </a:lnSpc>
              <a:buNone/>
            </a:pPr>
            <a:r>
              <a:rPr lang="en-US" sz="8000" b="1" dirty="0" smtClean="0">
                <a:latin typeface="Times New Roman" pitchFamily="18" charset="0"/>
                <a:cs typeface="Times New Roman" pitchFamily="18" charset="0"/>
              </a:rPr>
              <a:t>2.Numpy</a:t>
            </a:r>
            <a:r>
              <a:rPr lang="en-US" sz="8000" dirty="0" smtClean="0">
                <a:latin typeface="Times New Roman" pitchFamily="18" charset="0"/>
                <a:cs typeface="Times New Roman" pitchFamily="18" charset="0"/>
              </a:rPr>
              <a:t>-used for working with array and various mathematical operations  in python.</a:t>
            </a:r>
          </a:p>
          <a:p>
            <a:pPr marL="0" indent="0">
              <a:lnSpc>
                <a:spcPct val="120000"/>
              </a:lnSpc>
              <a:buNone/>
            </a:pPr>
            <a:r>
              <a:rPr lang="en-US" sz="8000" b="1" dirty="0" smtClean="0">
                <a:latin typeface="Times New Roman" pitchFamily="18" charset="0"/>
                <a:cs typeface="Times New Roman" pitchFamily="18" charset="0"/>
              </a:rPr>
              <a:t>3.Seaborn</a:t>
            </a:r>
            <a:r>
              <a:rPr lang="en-US" sz="8000" dirty="0" smtClean="0">
                <a:latin typeface="Times New Roman" pitchFamily="18" charset="0"/>
                <a:cs typeface="Times New Roman" pitchFamily="18" charset="0"/>
              </a:rPr>
              <a:t>- visualization for plotting  different type of plot.</a:t>
            </a:r>
          </a:p>
          <a:p>
            <a:pPr marL="0" indent="0">
              <a:lnSpc>
                <a:spcPct val="120000"/>
              </a:lnSpc>
              <a:buNone/>
            </a:pPr>
            <a:r>
              <a:rPr lang="en-US" sz="8000" b="1" dirty="0" smtClean="0">
                <a:latin typeface="Times New Roman" pitchFamily="18" charset="0"/>
                <a:cs typeface="Times New Roman" pitchFamily="18" charset="0"/>
              </a:rPr>
              <a:t>4.Matplotlib</a:t>
            </a:r>
            <a:r>
              <a:rPr lang="en-US" sz="8000" dirty="0" smtClean="0">
                <a:latin typeface="Times New Roman" pitchFamily="18" charset="0"/>
                <a:cs typeface="Times New Roman" pitchFamily="18" charset="0"/>
              </a:rPr>
              <a:t>- It provides an object-oriented API for embedding plots into applications</a:t>
            </a:r>
          </a:p>
          <a:p>
            <a:pPr marL="0" indent="0">
              <a:lnSpc>
                <a:spcPct val="120000"/>
              </a:lnSpc>
              <a:buNone/>
            </a:pPr>
            <a:r>
              <a:rPr lang="en-US" sz="8000" b="1" dirty="0" smtClean="0">
                <a:latin typeface="Times New Roman" pitchFamily="18" charset="0"/>
                <a:cs typeface="Times New Roman" pitchFamily="18" charset="0"/>
              </a:rPr>
              <a:t>5.Selenium</a:t>
            </a:r>
            <a:r>
              <a:rPr lang="en-US" sz="8000" dirty="0" smtClean="0">
                <a:latin typeface="Times New Roman" pitchFamily="18" charset="0"/>
                <a:cs typeface="Times New Roman" pitchFamily="18" charset="0"/>
              </a:rPr>
              <a:t>- to scrape the data</a:t>
            </a:r>
          </a:p>
          <a:p>
            <a:endParaRPr lang="en-US" dirty="0"/>
          </a:p>
        </p:txBody>
      </p:sp>
    </p:spTree>
    <p:extLst>
      <p:ext uri="{BB962C8B-B14F-4D97-AF65-F5344CB8AC3E}">
        <p14:creationId xmlns:p14="http://schemas.microsoft.com/office/powerpoint/2010/main" val="32904300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267</TotalTime>
  <Words>1827</Words>
  <Application>Microsoft Office PowerPoint</Application>
  <PresentationFormat>On-screen Show (4:3)</PresentationFormat>
  <Paragraphs>134</Paragraphs>
  <Slides>41</Slides>
  <Notes>2</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Oriel</vt:lpstr>
      <vt:lpstr>Flight Ticket Price Prediction</vt:lpstr>
      <vt:lpstr>             ACKNOWLEDGMENT </vt:lpstr>
      <vt:lpstr>Business Problem Framing </vt:lpstr>
      <vt:lpstr>Motivation for the Problem Undertaken</vt:lpstr>
      <vt:lpstr>                     Data Sources </vt:lpstr>
      <vt:lpstr>                 DATA UPLOADING</vt:lpstr>
      <vt:lpstr>PowerPoint Presentation</vt:lpstr>
      <vt:lpstr>      Data Pre-processing Done </vt:lpstr>
      <vt:lpstr>      HARDWARE AND SOFTWARE REQUIREMENTS AND TOOLS USED</vt:lpstr>
      <vt:lpstr>       Data Inputs- Logic- Output Relationships </vt:lpstr>
      <vt:lpstr>                     MODELS USED </vt:lpstr>
      <vt:lpstr> Testing of Identified Approaches (Algorithms) </vt:lpstr>
      <vt:lpstr>          Run and Evaluate selected models                         1.Linear Regression </vt:lpstr>
      <vt:lpstr>2.Random Forest Regressor </vt:lpstr>
      <vt:lpstr>3. Decision Tree Regression</vt:lpstr>
      <vt:lpstr>                         4.SVR</vt:lpstr>
      <vt:lpstr>5. Gradient Boosting Regression </vt:lpstr>
      <vt:lpstr>             Hyper parameter tuning 1.Random Forest Regressor</vt:lpstr>
      <vt:lpstr>PowerPoint Presentation</vt:lpstr>
      <vt:lpstr>2. Decision Tree Regression </vt:lpstr>
      <vt:lpstr>PowerPoint Presentation</vt:lpstr>
      <vt:lpstr>FINAL MODEL</vt:lpstr>
      <vt:lpstr>PowerPoint Presentation</vt:lpstr>
      <vt:lpstr>Visualizations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CORRELATION</vt:lpstr>
      <vt:lpstr>Checking the outliers </vt:lpstr>
      <vt:lpstr>  Skewness removal </vt:lpstr>
      <vt:lpstr>Skewness is reduced</vt:lpstr>
      <vt:lpstr>                  Observations </vt:lpstr>
      <vt:lpstr>           ANALYSIS ON THE DATA</vt:lpstr>
      <vt:lpstr>                   Conclusion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Micro-Credit Defaulter Project</dc:title>
  <dc:creator>Ramesh</dc:creator>
  <cp:lastModifiedBy>Hi</cp:lastModifiedBy>
  <cp:revision>32</cp:revision>
  <dcterms:created xsi:type="dcterms:W3CDTF">2021-05-22T13:42:32Z</dcterms:created>
  <dcterms:modified xsi:type="dcterms:W3CDTF">2022-07-25T13:09:10Z</dcterms:modified>
</cp:coreProperties>
</file>